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4" r:id="rId3"/>
    <p:sldId id="265" r:id="rId4"/>
    <p:sldId id="274" r:id="rId5"/>
    <p:sldId id="272" r:id="rId6"/>
    <p:sldId id="275" r:id="rId7"/>
    <p:sldId id="292" r:id="rId8"/>
    <p:sldId id="277" r:id="rId9"/>
    <p:sldId id="270" r:id="rId10"/>
    <p:sldId id="276" r:id="rId11"/>
    <p:sldId id="288" r:id="rId12"/>
    <p:sldId id="279" r:id="rId13"/>
    <p:sldId id="280" r:id="rId14"/>
    <p:sldId id="282" r:id="rId15"/>
    <p:sldId id="284" r:id="rId16"/>
    <p:sldId id="285" r:id="rId17"/>
    <p:sldId id="283" r:id="rId18"/>
    <p:sldId id="287" r:id="rId19"/>
    <p:sldId id="289" r:id="rId20"/>
    <p:sldId id="256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B2B2B2"/>
    <a:srgbClr val="D1F6CE"/>
    <a:srgbClr val="008000"/>
    <a:srgbClr val="FF6600"/>
    <a:srgbClr val="CC0000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397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FF9C971-7A63-42CB-BAA6-91F4D27F65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043307-8544-4919-A10D-D44E74A8F0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7A406F-3648-409A-8D43-E0B20952BC1B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84D0A79-80C3-4667-B85A-34156C671A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7CBDF52-F7CB-43B4-9C7A-E27157A26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50658C-B141-4C5E-8793-090ED30364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F554E8-6E05-43D3-8AE2-049D97187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E44C8FB-DC10-417A-86A6-CB33A26511D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2370D1-5767-46A5-910F-CC604868C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C25E2-3B16-4A9A-A7A1-4A3EDC2545B4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027DD7-680A-4E0C-A229-EF542F28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4EEC84-F629-421D-8B55-12CA4CC2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2EE49-3B86-4290-B8D9-56D21E902F2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1499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0A6090-DBC5-4A18-9235-E28E1F73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60CD-1151-47A6-97E2-602F3D0D7748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26612-58F9-43B6-9370-85B4676C1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70183-FDAC-4DCC-A9C7-619B4A59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372A3-D845-4DEF-A267-11E539C5FC7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7506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BF57ED-E741-4D97-8991-00E3B9F8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DB5D3-0A44-4350-AC53-99BBFECBD1A6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111948-2D47-4A3E-911B-F86ECDD5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CAC507-90ED-45E8-AD66-CC89CC08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21F06-2AA8-459F-BD52-A2AD7CB6B75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5074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588183-B1EB-48D5-92EB-A6C39BD6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1007A-8BC0-4EFB-A639-BF8A4C2D1A7F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41C9F-C916-494E-BCBF-5D91DCF9B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EA6527-6C19-4F6F-8026-48F6E72F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66496-B7B9-4736-851A-FC778E1CBC0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5159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E1E121-5D31-4CEF-9464-4A45D9D1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4C025-6DFB-47A2-A8F8-A57B6EDCB153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39D1D-1EA0-4079-9CC4-904AD002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2D47-3001-4E45-92D1-1FE003EB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8D43D-3819-4874-99EE-13747B42537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112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40BA486-2B28-4E63-B866-8ECC6ED4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F5B33-798D-45BB-A39C-FA3FF781ACDF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9EA6575-5FCF-46FB-96F1-7A511180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A8DDB38-785C-4A87-B06F-622668B2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962B-D7B8-4D3C-BC05-88E679FBBC1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2766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21F8756-7C90-40B3-9B57-70B9FE2F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FB380-52F5-4FD5-98B6-8F5E4D29899B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E0B133A-8EA0-4026-BDBD-0EDCD95B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0B15AD1-0C5C-4EA5-8217-97AB4084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6A880-6741-426C-B30F-4A4773DA7C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7203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2FF7B47F-9C62-4AF0-9E30-7D9D8CE2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F948E-131B-481C-89FC-35A1B3807181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07A7012-EAEF-46FD-8C83-DDA82107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16F6A5-B2E0-4AC6-B5D9-293B56D9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0EDF3-2D48-4BE5-8BB5-5E6BBCF4BD8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4911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FCAC59F0-2B7D-4E38-A7B8-1113BEE75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046FC-84EF-408B-8730-23593E481F9C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4983B6B-DCC7-4400-8BE8-5F76A2AF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D867014-C0AF-4697-B0E1-D9A10F7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35263-18FE-4117-A87B-8E70E4B63F4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0443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D7CDFA2-5900-449E-AFD8-43F300F3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FB22-EC50-4D16-BD71-DF44AED8BA2A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134FF1F-0552-4815-A179-9B1CFAF7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36B7621-1C10-4063-BFAF-1FC89D58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93250-A5EF-46EC-A8D7-94F77C628AD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781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F8C6E4B-985D-4E6D-9FE1-BA9930E0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FF5B6-C195-4C0D-B006-88D223767B3F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B110884-F4CD-4AB4-B9E5-F2580138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0A6BCBB-6360-4F6D-AC43-8436DCA5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591F-916B-4EDB-B790-C07C3084726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981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70DAC2D2-AC41-429A-A3C3-345CC3585A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6AA21DCA-6928-4983-BC94-E4D065B2F4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41D84-D950-43FF-BADD-0C4557A75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C7203C-240E-4820-993F-76ED1A57B343}" type="datetimeFigureOut">
              <a:rPr lang="ru-RU"/>
              <a:pPr>
                <a:defRPr/>
              </a:pPr>
              <a:t>19.05.2021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BACAA-0C00-44D2-9A27-6DF60A0EA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5AF95E-97ED-46C1-B6FA-7B8620197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D2BB30B-F020-4470-AE43-70835907FEC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0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eg" /><Relationship Id="rId5" Type="http://schemas.openxmlformats.org/officeDocument/2006/relationships/image" Target="../media/image24.jpeg" /><Relationship Id="rId4" Type="http://schemas.openxmlformats.org/officeDocument/2006/relationships/image" Target="../media/image23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7" Type="http://schemas.openxmlformats.org/officeDocument/2006/relationships/image" Target="../media/image29.jpe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8.png" /><Relationship Id="rId5" Type="http://schemas.openxmlformats.org/officeDocument/2006/relationships/image" Target="../media/image27.jpeg" /><Relationship Id="rId4" Type="http://schemas.openxmlformats.org/officeDocument/2006/relationships/image" Target="../media/image26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3.png" /><Relationship Id="rId4" Type="http://schemas.openxmlformats.org/officeDocument/2006/relationships/image" Target="../media/image32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4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file:///D:/&#1051;&#1086;&#1088;&#1072;%20&#1053;/&#1095;&#1077;&#1083;.&#1080;%20&#1084;&#1080;&#1088;%203&#1082;&#1083;/&#1087;&#1090;&#1080;&#1094;&#1099;/&#1055;&#1090;&#1080;&#1094;&#1099;%20-2/095%20&#1055;&#1090;&#1080;&#1095;&#1082;&#1072;.mp3" TargetMode="External" /><Relationship Id="rId1" Type="http://schemas.openxmlformats.org/officeDocument/2006/relationships/audio" Target="file:///Master/&#1076;&#1086;&#1082;&#1091;&#1084;&#1077;&#1085;&#1090;&#1072;&#1094;&#1080;&#1103;%20&#1091;&#1095;&#1080;&#1090;&#1077;&#1083;&#1077;&#1081;/&#1053;&#1072;&#1095;&#1072;&#1083;&#1100;&#1085;&#1072;&#1103;%20&#1096;&#1082;&#1086;&#1083;&#1072;/&#1048;&#1074;&#1072;&#1085;&#1086;&#1074;&#1072;%20&#1054;&#1053;/&#1055;&#1090;&#1080;&#1094;&#1099;%20-2/095%20&#1055;&#1090;&#1080;&#1095;&#1082;&#1072;.mp3" TargetMode="External" /><Relationship Id="rId6" Type="http://schemas.openxmlformats.org/officeDocument/2006/relationships/image" Target="../media/image14.png" /><Relationship Id="rId5" Type="http://schemas.openxmlformats.org/officeDocument/2006/relationships/image" Target="../media/image13.gif" /><Relationship Id="rId4" Type="http://schemas.openxmlformats.org/officeDocument/2006/relationships/image" Target="../media/image12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ACFB9D-CD63-431E-B189-A079400875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9500" y="1412875"/>
            <a:ext cx="6516688" cy="2663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5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7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Лекарственные растения</a:t>
            </a:r>
            <a:br>
              <a:rPr lang="ru-RU" altLang="ru-RU" sz="47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47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7">
            <a:extLst>
              <a:ext uri="{FF2B5EF4-FFF2-40B4-BE49-F238E27FC236}">
                <a16:creationId xmlns:a16="http://schemas.microsoft.com/office/drawing/2014/main" id="{10A35944-53CB-4D2B-876C-5081AEB70FA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294" name="Picture 8" descr="Безимени-1 копия">
              <a:extLst>
                <a:ext uri="{FF2B5EF4-FFF2-40B4-BE49-F238E27FC236}">
                  <a16:creationId xmlns:a16="http://schemas.microsoft.com/office/drawing/2014/main" id="{B89EE098-C9B0-46ED-B786-EFE7DB472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9" descr="уголок">
              <a:extLst>
                <a:ext uri="{FF2B5EF4-FFF2-40B4-BE49-F238E27FC236}">
                  <a16:creationId xmlns:a16="http://schemas.microsoft.com/office/drawing/2014/main" id="{E3EC653B-F4CA-4307-ADB4-DBDEFADFA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8357D59C-8938-4A65-AB0D-5E5E70AB0CD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60350"/>
            <a:ext cx="5905500" cy="540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64384B1-44E7-4602-80A0-70DC496A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5822950"/>
            <a:ext cx="3486150" cy="693738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Пустырник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ABDCD0F7-1020-4DBB-8E53-FEF455BC1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79613"/>
            <a:ext cx="8353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Это растение уменьшает возбудимость центральной нервной системы, оказывает спазмолитическое, противосудорожное воздействие; замедляет ритм и увели-чивает силу сердечных сокращений.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6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>
            <a:extLst>
              <a:ext uri="{FF2B5EF4-FFF2-40B4-BE49-F238E27FC236}">
                <a16:creationId xmlns:a16="http://schemas.microsoft.com/office/drawing/2014/main" id="{D2BB6151-954E-4041-ABFB-C22EBF8B61C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3318" name="Picture 9" descr="Безимени-1 копия">
              <a:extLst>
                <a:ext uri="{FF2B5EF4-FFF2-40B4-BE49-F238E27FC236}">
                  <a16:creationId xmlns:a16="http://schemas.microsoft.com/office/drawing/2014/main" id="{74D8FA0B-8D07-4895-97AE-7E58D9592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10" descr="уголок">
              <a:extLst>
                <a:ext uri="{FF2B5EF4-FFF2-40B4-BE49-F238E27FC236}">
                  <a16:creationId xmlns:a16="http://schemas.microsoft.com/office/drawing/2014/main" id="{EC965A79-9270-413D-88C8-DEFEDEEC1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0F2B7A-A137-491F-A10A-42940317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3036" r="4230" b="3036"/>
          <a:stretch>
            <a:fillRect/>
          </a:stretch>
        </p:blipFill>
        <p:spPr bwMode="auto">
          <a:xfrm>
            <a:off x="2484438" y="333375"/>
            <a:ext cx="4179887" cy="540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669E20B-9746-4ED6-801F-4CAB33E8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5903913"/>
            <a:ext cx="2509837" cy="693737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Ландыш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DD67233A-DA23-4632-A18C-C731094B7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00213"/>
            <a:ext cx="84963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Помогает лечить неврозы сердца, изба-виться от аритмии, справиться с тахика-рдией. Цветки этого растения благо-приятно действуют на миокард, умень-шают отеки, успокаивают центральную нервную систему.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6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7">
            <a:extLst>
              <a:ext uri="{FF2B5EF4-FFF2-40B4-BE49-F238E27FC236}">
                <a16:creationId xmlns:a16="http://schemas.microsoft.com/office/drawing/2014/main" id="{C6799E50-64CF-46EA-A37A-3A52142F42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342" name="Picture 8" descr="Безимени-1 копия">
              <a:extLst>
                <a:ext uri="{FF2B5EF4-FFF2-40B4-BE49-F238E27FC236}">
                  <a16:creationId xmlns:a16="http://schemas.microsoft.com/office/drawing/2014/main" id="{0990375B-B58F-4830-8EE9-C3EB1D5EA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9" descr="уголок">
              <a:extLst>
                <a:ext uri="{FF2B5EF4-FFF2-40B4-BE49-F238E27FC236}">
                  <a16:creationId xmlns:a16="http://schemas.microsoft.com/office/drawing/2014/main" id="{5D9585B5-AF36-4F34-96D9-CABECE061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3B593C6-83B3-4BB1-BFE8-519DC552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"/>
          <a:stretch>
            <a:fillRect/>
          </a:stretch>
        </p:blipFill>
        <p:spPr bwMode="auto">
          <a:xfrm>
            <a:off x="811213" y="287338"/>
            <a:ext cx="7513637" cy="5343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0542AC17-04C0-4296-87CF-56EEE99D2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0" y="1103313"/>
            <a:ext cx="52546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Если случится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Тебе простудиться,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Появится кашель,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Поднимется жар,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Придвинь к себе кружку,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В которой дымится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Слегка горьковатый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Душистый отвар.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A5F9B3-31A2-4CC0-8461-3A3D7261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5830888"/>
            <a:ext cx="5500687" cy="693737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Ромашка аптечная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>
            <a:extLst>
              <a:ext uri="{FF2B5EF4-FFF2-40B4-BE49-F238E27FC236}">
                <a16:creationId xmlns:a16="http://schemas.microsoft.com/office/drawing/2014/main" id="{35F345F9-5EDE-4AC9-BF55-78866FF58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5538"/>
            <a:ext cx="85693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В старину это лекарство называли «тра-вой от 99 болезней». Его используют как кровоостанавливающее средство. Это рас-тение затягивает раны, убивает микробы, останавливает нагноение и воспаление. Его листья содержат эфирные масла, ви-тамины </a:t>
            </a:r>
            <a:r>
              <a:rPr lang="ru-RU" altLang="ru-RU" sz="3600" i="1">
                <a:latin typeface="Times New Roman" panose="02020603050405020304" pitchFamily="18" charset="0"/>
              </a:rPr>
              <a:t>Е</a:t>
            </a:r>
            <a:r>
              <a:rPr lang="ru-RU" altLang="ru-RU" sz="3600">
                <a:latin typeface="Times New Roman" panose="02020603050405020304" pitchFamily="18" charset="0"/>
              </a:rPr>
              <a:t> и </a:t>
            </a:r>
            <a:r>
              <a:rPr lang="ru-RU" altLang="ru-RU" sz="3600" i="1">
                <a:latin typeface="Times New Roman" panose="02020603050405020304" pitchFamily="18" charset="0"/>
              </a:rPr>
              <a:t>С</a:t>
            </a:r>
            <a:r>
              <a:rPr lang="ru-RU" altLang="ru-RU" sz="3600">
                <a:latin typeface="Times New Roman" panose="02020603050405020304" pitchFamily="18" charset="0"/>
              </a:rPr>
              <a:t>. Обладает превосходным красящим веществом.</a:t>
            </a:r>
          </a:p>
        </p:txBody>
      </p:sp>
      <p:pic>
        <p:nvPicPr>
          <p:cNvPr id="6" name="Picture 7" descr="zveroboy">
            <a:extLst>
              <a:ext uri="{FF2B5EF4-FFF2-40B4-BE49-F238E27FC236}">
                <a16:creationId xmlns:a16="http://schemas.microsoft.com/office/drawing/2014/main" id="{A0CCDD7B-79C3-49F4-B3B8-BC2ED56892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8"/>
          <a:stretch>
            <a:fillRect/>
          </a:stretch>
        </p:blipFill>
        <p:spPr bwMode="auto">
          <a:xfrm>
            <a:off x="1246188" y="301625"/>
            <a:ext cx="6659562" cy="535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7E95217-1212-48C4-8B25-C087DF05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5830888"/>
            <a:ext cx="2838450" cy="693737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Зверобой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4">
            <a:extLst>
              <a:ext uri="{FF2B5EF4-FFF2-40B4-BE49-F238E27FC236}">
                <a16:creationId xmlns:a16="http://schemas.microsoft.com/office/drawing/2014/main" id="{8AB8DA30-6F39-4D2D-8833-1789C8D92E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397" name="Picture 15" descr="Безимени-1 копия">
              <a:extLst>
                <a:ext uri="{FF2B5EF4-FFF2-40B4-BE49-F238E27FC236}">
                  <a16:creationId xmlns:a16="http://schemas.microsoft.com/office/drawing/2014/main" id="{FAAAE289-6B2B-4F7F-924F-33EA2D5EDE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6" descr="уголок">
              <a:extLst>
                <a:ext uri="{FF2B5EF4-FFF2-40B4-BE49-F238E27FC236}">
                  <a16:creationId xmlns:a16="http://schemas.microsoft.com/office/drawing/2014/main" id="{947099BB-7B54-4E69-9CA0-3EF162C0E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498DC0D1-0929-4FC6-A0E3-EEB55F2DE5D8}"/>
              </a:ext>
            </a:extLst>
          </p:cNvPr>
          <p:cNvGrpSpPr>
            <a:grpSpLocks/>
          </p:cNvGrpSpPr>
          <p:nvPr/>
        </p:nvGrpSpPr>
        <p:grpSpPr bwMode="auto">
          <a:xfrm>
            <a:off x="3348038" y="836613"/>
            <a:ext cx="2293937" cy="3624262"/>
            <a:chOff x="657" y="890"/>
            <a:chExt cx="1293" cy="2103"/>
          </a:xfrm>
        </p:grpSpPr>
        <p:pic>
          <p:nvPicPr>
            <p:cNvPr id="16395" name="Picture 5">
              <a:extLst>
                <a:ext uri="{FF2B5EF4-FFF2-40B4-BE49-F238E27FC236}">
                  <a16:creationId xmlns:a16="http://schemas.microsoft.com/office/drawing/2014/main" id="{8A13C19E-7A6B-4286-8702-C8BEB24AF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03" b="1563"/>
            <a:stretch>
              <a:fillRect/>
            </a:stretch>
          </p:blipFill>
          <p:spPr bwMode="auto">
            <a:xfrm>
              <a:off x="657" y="890"/>
              <a:ext cx="1293" cy="17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6" name="Прямоугольник 8">
              <a:extLst>
                <a:ext uri="{FF2B5EF4-FFF2-40B4-BE49-F238E27FC236}">
                  <a16:creationId xmlns:a16="http://schemas.microsoft.com/office/drawing/2014/main" id="{EC1A912D-0DD5-486D-B86B-7D4F730C2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" y="2651"/>
              <a:ext cx="977" cy="34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Берёза</a:t>
              </a:r>
            </a:p>
          </p:txBody>
        </p:sp>
      </p:grpSp>
      <p:grpSp>
        <p:nvGrpSpPr>
          <p:cNvPr id="16388" name="Group 11">
            <a:extLst>
              <a:ext uri="{FF2B5EF4-FFF2-40B4-BE49-F238E27FC236}">
                <a16:creationId xmlns:a16="http://schemas.microsoft.com/office/drawing/2014/main" id="{10128DA5-F08D-4851-9F38-3EEFF6FFEB26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276475"/>
            <a:ext cx="3095625" cy="3697288"/>
            <a:chOff x="1888" y="890"/>
            <a:chExt cx="1791" cy="2104"/>
          </a:xfrm>
        </p:grpSpPr>
        <p:sp>
          <p:nvSpPr>
            <p:cNvPr id="16393" name="Прямоугольник 9">
              <a:extLst>
                <a:ext uri="{FF2B5EF4-FFF2-40B4-BE49-F238E27FC236}">
                  <a16:creationId xmlns:a16="http://schemas.microsoft.com/office/drawing/2014/main" id="{67EF56C7-6A8F-4D01-9AAF-BD74578E2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" y="2659"/>
              <a:ext cx="944" cy="33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Липа</a:t>
              </a:r>
            </a:p>
          </p:txBody>
        </p:sp>
        <p:pic>
          <p:nvPicPr>
            <p:cNvPr id="16394" name="Picture 2">
              <a:extLst>
                <a:ext uri="{FF2B5EF4-FFF2-40B4-BE49-F238E27FC236}">
                  <a16:creationId xmlns:a16="http://schemas.microsoft.com/office/drawing/2014/main" id="{9978CB97-4B80-4E9C-97C5-2C4A1FFB7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" r="2779"/>
            <a:stretch>
              <a:fillRect/>
            </a:stretch>
          </p:blipFill>
          <p:spPr bwMode="auto">
            <a:xfrm>
              <a:off x="1888" y="890"/>
              <a:ext cx="1791" cy="171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389" name="Group 10">
            <a:extLst>
              <a:ext uri="{FF2B5EF4-FFF2-40B4-BE49-F238E27FC236}">
                <a16:creationId xmlns:a16="http://schemas.microsoft.com/office/drawing/2014/main" id="{DCC27151-AC83-47E5-B6C5-6D1607E7FFAF}"/>
              </a:ext>
            </a:extLst>
          </p:cNvPr>
          <p:cNvGrpSpPr>
            <a:grpSpLocks/>
          </p:cNvGrpSpPr>
          <p:nvPr/>
        </p:nvGrpSpPr>
        <p:grpSpPr bwMode="auto">
          <a:xfrm>
            <a:off x="5651500" y="2276475"/>
            <a:ext cx="3168650" cy="3695700"/>
            <a:chOff x="3742" y="890"/>
            <a:chExt cx="1800" cy="2104"/>
          </a:xfrm>
        </p:grpSpPr>
        <p:pic>
          <p:nvPicPr>
            <p:cNvPr id="16391" name="Picture 4">
              <a:extLst>
                <a:ext uri="{FF2B5EF4-FFF2-40B4-BE49-F238E27FC236}">
                  <a16:creationId xmlns:a16="http://schemas.microsoft.com/office/drawing/2014/main" id="{F3595967-9F93-4FE5-B0BA-E2597B332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73"/>
            <a:stretch>
              <a:fillRect/>
            </a:stretch>
          </p:blipFill>
          <p:spPr bwMode="auto">
            <a:xfrm>
              <a:off x="3742" y="890"/>
              <a:ext cx="1800" cy="170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2" name="Прямоугольник 10">
              <a:extLst>
                <a:ext uri="{FF2B5EF4-FFF2-40B4-BE49-F238E27FC236}">
                  <a16:creationId xmlns:a16="http://schemas.microsoft.com/office/drawing/2014/main" id="{863E6DB8-2000-458B-972B-3835DE157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2659"/>
              <a:ext cx="780" cy="33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Осина</a:t>
              </a:r>
            </a:p>
          </p:txBody>
        </p:sp>
      </p:grpSp>
      <p:sp>
        <p:nvSpPr>
          <p:cNvPr id="16390" name="AutoShape 6">
            <a:extLst>
              <a:ext uri="{FF2B5EF4-FFF2-40B4-BE49-F238E27FC236}">
                <a16:creationId xmlns:a16="http://schemas.microsoft.com/office/drawing/2014/main" id="{218E6AD7-3465-478D-8C9B-0AB2584C4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914400"/>
          </a:xfrm>
          <a:prstGeom prst="hexagon">
            <a:avLst>
              <a:gd name="adj" fmla="val 3750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Деревья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1">
            <a:extLst>
              <a:ext uri="{FF2B5EF4-FFF2-40B4-BE49-F238E27FC236}">
                <a16:creationId xmlns:a16="http://schemas.microsoft.com/office/drawing/2014/main" id="{AA11AF67-6853-41E4-B26F-DA6476745D4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7424" name="Picture 22" descr="Безимени-1 копия">
              <a:extLst>
                <a:ext uri="{FF2B5EF4-FFF2-40B4-BE49-F238E27FC236}">
                  <a16:creationId xmlns:a16="http://schemas.microsoft.com/office/drawing/2014/main" id="{A4A10F5D-B447-4FA2-9C0B-75725C0B5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23" descr="уголок">
              <a:extLst>
                <a:ext uri="{FF2B5EF4-FFF2-40B4-BE49-F238E27FC236}">
                  <a16:creationId xmlns:a16="http://schemas.microsoft.com/office/drawing/2014/main" id="{C1800A7B-E9DA-4245-9250-6C76C185E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19">
            <a:extLst>
              <a:ext uri="{FF2B5EF4-FFF2-40B4-BE49-F238E27FC236}">
                <a16:creationId xmlns:a16="http://schemas.microsoft.com/office/drawing/2014/main" id="{2745CED5-BD6B-4EA8-B48B-2C54902D1BAF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981075"/>
            <a:ext cx="3095625" cy="2598738"/>
            <a:chOff x="884" y="436"/>
            <a:chExt cx="1548" cy="1473"/>
          </a:xfrm>
        </p:grpSpPr>
        <p:pic>
          <p:nvPicPr>
            <p:cNvPr id="17422" name="Picture 3" descr="SR27_2">
              <a:extLst>
                <a:ext uri="{FF2B5EF4-FFF2-40B4-BE49-F238E27FC236}">
                  <a16:creationId xmlns:a16="http://schemas.microsoft.com/office/drawing/2014/main" id="{9ECBAAEE-83A5-4209-B2A9-5BB2744F2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3"/>
            <a:stretch>
              <a:fillRect/>
            </a:stretch>
          </p:blipFill>
          <p:spPr bwMode="auto">
            <a:xfrm>
              <a:off x="884" y="436"/>
              <a:ext cx="1548" cy="108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3" name="Прямоугольник 9">
              <a:extLst>
                <a:ext uri="{FF2B5EF4-FFF2-40B4-BE49-F238E27FC236}">
                  <a16:creationId xmlns:a16="http://schemas.microsoft.com/office/drawing/2014/main" id="{EAF5952E-8476-4CC9-A3DE-85488DEB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1570"/>
              <a:ext cx="1123" cy="33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Шиповник</a:t>
              </a:r>
            </a:p>
          </p:txBody>
        </p:sp>
      </p:grpSp>
      <p:grpSp>
        <p:nvGrpSpPr>
          <p:cNvPr id="17412" name="Group 20">
            <a:extLst>
              <a:ext uri="{FF2B5EF4-FFF2-40B4-BE49-F238E27FC236}">
                <a16:creationId xmlns:a16="http://schemas.microsoft.com/office/drawing/2014/main" id="{574FC2DC-5202-40C6-86E4-9E88DCE1B591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908050"/>
            <a:ext cx="3024188" cy="2654300"/>
            <a:chOff x="3515" y="436"/>
            <a:chExt cx="1554" cy="1464"/>
          </a:xfrm>
        </p:grpSpPr>
        <p:pic>
          <p:nvPicPr>
            <p:cNvPr id="17420" name="Picture 2">
              <a:extLst>
                <a:ext uri="{FF2B5EF4-FFF2-40B4-BE49-F238E27FC236}">
                  <a16:creationId xmlns:a16="http://schemas.microsoft.com/office/drawing/2014/main" id="{C1594F43-0887-4457-9837-96DC13513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51"/>
            <a:stretch>
              <a:fillRect/>
            </a:stretch>
          </p:blipFill>
          <p:spPr bwMode="auto">
            <a:xfrm>
              <a:off x="3515" y="436"/>
              <a:ext cx="1554" cy="10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Прямоугольник 10">
              <a:extLst>
                <a:ext uri="{FF2B5EF4-FFF2-40B4-BE49-F238E27FC236}">
                  <a16:creationId xmlns:a16="http://schemas.microsoft.com/office/drawing/2014/main" id="{83E3D3E0-13F3-447D-A4AA-617839CF6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570"/>
              <a:ext cx="824" cy="330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Калина</a:t>
              </a:r>
            </a:p>
          </p:txBody>
        </p:sp>
      </p:grpSp>
      <p:grpSp>
        <p:nvGrpSpPr>
          <p:cNvPr id="17413" name="Group 18">
            <a:extLst>
              <a:ext uri="{FF2B5EF4-FFF2-40B4-BE49-F238E27FC236}">
                <a16:creationId xmlns:a16="http://schemas.microsoft.com/office/drawing/2014/main" id="{685873CB-2D1A-488A-A865-04DE7567F303}"/>
              </a:ext>
            </a:extLst>
          </p:cNvPr>
          <p:cNvGrpSpPr>
            <a:grpSpLocks/>
          </p:cNvGrpSpPr>
          <p:nvPr/>
        </p:nvGrpSpPr>
        <p:grpSpPr bwMode="auto">
          <a:xfrm>
            <a:off x="1393825" y="3573463"/>
            <a:ext cx="2714625" cy="2982912"/>
            <a:chOff x="113" y="2160"/>
            <a:chExt cx="1435" cy="1759"/>
          </a:xfrm>
        </p:grpSpPr>
        <p:pic>
          <p:nvPicPr>
            <p:cNvPr id="17418" name="Picture 11" descr="БОЯРЫШНИК">
              <a:extLst>
                <a:ext uri="{FF2B5EF4-FFF2-40B4-BE49-F238E27FC236}">
                  <a16:creationId xmlns:a16="http://schemas.microsoft.com/office/drawing/2014/main" id="{F0B1CD89-317A-4309-8A0C-3D3C81FFE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7" r="5556"/>
            <a:stretch>
              <a:fillRect/>
            </a:stretch>
          </p:blipFill>
          <p:spPr bwMode="auto">
            <a:xfrm>
              <a:off x="244" y="2160"/>
              <a:ext cx="1304" cy="1347"/>
            </a:xfrm>
            <a:prstGeom prst="rect">
              <a:avLst/>
            </a:prstGeom>
            <a:solidFill>
              <a:srgbClr val="D1F6CE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419" name="Прямоугольник 12">
              <a:extLst>
                <a:ext uri="{FF2B5EF4-FFF2-40B4-BE49-F238E27FC236}">
                  <a16:creationId xmlns:a16="http://schemas.microsoft.com/office/drawing/2014/main" id="{3430778A-E175-498E-AAEC-8F2E6F0A1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3566"/>
              <a:ext cx="1314" cy="353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Боярышник</a:t>
              </a:r>
            </a:p>
          </p:txBody>
        </p:sp>
      </p:grpSp>
      <p:sp>
        <p:nvSpPr>
          <p:cNvPr id="17414" name="AutoShape 6">
            <a:extLst>
              <a:ext uri="{FF2B5EF4-FFF2-40B4-BE49-F238E27FC236}">
                <a16:creationId xmlns:a16="http://schemas.microsoft.com/office/drawing/2014/main" id="{C386002C-C7A0-41C8-AB1A-35B1F98C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9144000" cy="914401"/>
          </a:xfrm>
          <a:prstGeom prst="hexagon">
            <a:avLst>
              <a:gd name="adj" fmla="val 3750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Кустарники</a:t>
            </a:r>
          </a:p>
        </p:txBody>
      </p:sp>
      <p:grpSp>
        <p:nvGrpSpPr>
          <p:cNvPr id="17415" name="Group 17">
            <a:extLst>
              <a:ext uri="{FF2B5EF4-FFF2-40B4-BE49-F238E27FC236}">
                <a16:creationId xmlns:a16="http://schemas.microsoft.com/office/drawing/2014/main" id="{7ECE24AB-D612-4446-ABAF-C3FEF651FDD8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3573463"/>
            <a:ext cx="2425700" cy="2990850"/>
            <a:chOff x="2597" y="2351"/>
            <a:chExt cx="1029" cy="1785"/>
          </a:xfrm>
        </p:grpSpPr>
        <p:sp>
          <p:nvSpPr>
            <p:cNvPr id="17416" name="Прямоугольник 11">
              <a:extLst>
                <a:ext uri="{FF2B5EF4-FFF2-40B4-BE49-F238E27FC236}">
                  <a16:creationId xmlns:a16="http://schemas.microsoft.com/office/drawing/2014/main" id="{421E4122-B918-4212-9AFE-DAFDA5690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7" y="3779"/>
              <a:ext cx="718" cy="357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Малина</a:t>
              </a:r>
            </a:p>
          </p:txBody>
        </p:sp>
        <p:pic>
          <p:nvPicPr>
            <p:cNvPr id="17417" name="Picture 12" descr="малина">
              <a:extLst>
                <a:ext uri="{FF2B5EF4-FFF2-40B4-BE49-F238E27FC236}">
                  <a16:creationId xmlns:a16="http://schemas.microsoft.com/office/drawing/2014/main" id="{C317EC36-D41D-4B77-89E4-373888E07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" y="2351"/>
              <a:ext cx="991" cy="13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6">
            <a:extLst>
              <a:ext uri="{FF2B5EF4-FFF2-40B4-BE49-F238E27FC236}">
                <a16:creationId xmlns:a16="http://schemas.microsoft.com/office/drawing/2014/main" id="{2E1506D9-C8EB-42E3-88CF-FFB4CB5102C9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260350"/>
            <a:ext cx="3005138" cy="3055938"/>
            <a:chOff x="2971" y="663"/>
            <a:chExt cx="1508" cy="1675"/>
          </a:xfrm>
        </p:grpSpPr>
        <p:pic>
          <p:nvPicPr>
            <p:cNvPr id="18445" name="Picture 3" descr="PICT51">
              <a:extLst>
                <a:ext uri="{FF2B5EF4-FFF2-40B4-BE49-F238E27FC236}">
                  <a16:creationId xmlns:a16="http://schemas.microsoft.com/office/drawing/2014/main" id="{A52B0CBC-3B50-42CF-9CBC-E7C220C5C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8" r="1361"/>
            <a:stretch>
              <a:fillRect/>
            </a:stretch>
          </p:blipFill>
          <p:spPr bwMode="auto">
            <a:xfrm>
              <a:off x="3373" y="663"/>
              <a:ext cx="1088" cy="127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6" name="Прямоугольник 9">
              <a:extLst>
                <a:ext uri="{FF2B5EF4-FFF2-40B4-BE49-F238E27FC236}">
                  <a16:creationId xmlns:a16="http://schemas.microsoft.com/office/drawing/2014/main" id="{87B8AFC5-84E3-4C35-A6DC-C95879C07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010"/>
              <a:ext cx="1508" cy="32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Мать-и-мачеха</a:t>
              </a:r>
            </a:p>
          </p:txBody>
        </p:sp>
      </p:grpSp>
      <p:grpSp>
        <p:nvGrpSpPr>
          <p:cNvPr id="18435" name="Group 13">
            <a:extLst>
              <a:ext uri="{FF2B5EF4-FFF2-40B4-BE49-F238E27FC236}">
                <a16:creationId xmlns:a16="http://schemas.microsoft.com/office/drawing/2014/main" id="{753FA6F5-AC36-412C-B7B8-99C3ACBA46A8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3357563"/>
            <a:ext cx="3024187" cy="3246437"/>
            <a:chOff x="3243" y="572"/>
            <a:chExt cx="1701" cy="1651"/>
          </a:xfrm>
        </p:grpSpPr>
        <p:pic>
          <p:nvPicPr>
            <p:cNvPr id="18443" name="Picture 6" descr="C:\Documents and Settings\admin\Рабочий стол\для публикации\Новая папка\1121462256750.jpg">
              <a:extLst>
                <a:ext uri="{FF2B5EF4-FFF2-40B4-BE49-F238E27FC236}">
                  <a16:creationId xmlns:a16="http://schemas.microsoft.com/office/drawing/2014/main" id="{94B8880A-FE19-4611-8A01-656C91A2A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572"/>
              <a:ext cx="1701" cy="12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4" name="Прямоугольник 11">
              <a:extLst>
                <a:ext uri="{FF2B5EF4-FFF2-40B4-BE49-F238E27FC236}">
                  <a16:creationId xmlns:a16="http://schemas.microsoft.com/office/drawing/2014/main" id="{37F4D4CA-1DC7-4B3D-BBA2-276FB2B97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919"/>
              <a:ext cx="1230" cy="304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Календула</a:t>
              </a:r>
            </a:p>
          </p:txBody>
        </p:sp>
      </p:grpSp>
      <p:grpSp>
        <p:nvGrpSpPr>
          <p:cNvPr id="18436" name="Group 15">
            <a:extLst>
              <a:ext uri="{FF2B5EF4-FFF2-40B4-BE49-F238E27FC236}">
                <a16:creationId xmlns:a16="http://schemas.microsoft.com/office/drawing/2014/main" id="{A8D7E48C-9ACD-4E04-A8E5-FEA3769067CC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3357563"/>
            <a:ext cx="3649663" cy="3117850"/>
            <a:chOff x="2880" y="2385"/>
            <a:chExt cx="1800" cy="1742"/>
          </a:xfrm>
        </p:grpSpPr>
        <p:pic>
          <p:nvPicPr>
            <p:cNvPr id="18441" name="Picture 9" descr="lg_492221_Zveroboi">
              <a:extLst>
                <a:ext uri="{FF2B5EF4-FFF2-40B4-BE49-F238E27FC236}">
                  <a16:creationId xmlns:a16="http://schemas.microsoft.com/office/drawing/2014/main" id="{3BB6DD3A-A5B9-4877-BB2E-FA79EC0C7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385"/>
              <a:ext cx="1800" cy="13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2" name="Прямоугольник 13">
              <a:extLst>
                <a:ext uri="{FF2B5EF4-FFF2-40B4-BE49-F238E27FC236}">
                  <a16:creationId xmlns:a16="http://schemas.microsoft.com/office/drawing/2014/main" id="{4A095018-C273-4E37-AFAA-FB5436DEC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5" y="3793"/>
              <a:ext cx="931" cy="334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Зверобой</a:t>
              </a:r>
            </a:p>
          </p:txBody>
        </p:sp>
      </p:grpSp>
      <p:grpSp>
        <p:nvGrpSpPr>
          <p:cNvPr id="18437" name="Group 12">
            <a:extLst>
              <a:ext uri="{FF2B5EF4-FFF2-40B4-BE49-F238E27FC236}">
                <a16:creationId xmlns:a16="http://schemas.microsoft.com/office/drawing/2014/main" id="{78D48FBC-9D60-44E4-976C-C6010BE0D252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333375"/>
            <a:ext cx="2260600" cy="2828925"/>
            <a:chOff x="810" y="585"/>
            <a:chExt cx="1152" cy="1692"/>
          </a:xfrm>
        </p:grpSpPr>
        <p:sp>
          <p:nvSpPr>
            <p:cNvPr id="18439" name="Прямоугольник 10">
              <a:extLst>
                <a:ext uri="{FF2B5EF4-FFF2-40B4-BE49-F238E27FC236}">
                  <a16:creationId xmlns:a16="http://schemas.microsoft.com/office/drawing/2014/main" id="{D7CC59DE-3A8A-4A09-B210-9818EAAF2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" y="1919"/>
              <a:ext cx="923" cy="35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b="1">
                  <a:latin typeface="Times New Roman" panose="02020603050405020304" pitchFamily="18" charset="0"/>
                </a:rPr>
                <a:t>Ландыш</a:t>
              </a:r>
            </a:p>
          </p:txBody>
        </p:sp>
        <p:pic>
          <p:nvPicPr>
            <p:cNvPr id="18440" name="Picture 2">
              <a:extLst>
                <a:ext uri="{FF2B5EF4-FFF2-40B4-BE49-F238E27FC236}">
                  <a16:creationId xmlns:a16="http://schemas.microsoft.com/office/drawing/2014/main" id="{E5EF0B6F-23E5-45CA-A271-EFAFB91C5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" y="585"/>
              <a:ext cx="1152" cy="12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8" name="AutoShape 6">
            <a:extLst>
              <a:ext uri="{FF2B5EF4-FFF2-40B4-BE49-F238E27FC236}">
                <a16:creationId xmlns:a16="http://schemas.microsoft.com/office/drawing/2014/main" id="{EBA18666-D321-4660-83EC-8D4E857EC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914401"/>
          </a:xfrm>
          <a:prstGeom prst="hexagon">
            <a:avLst>
              <a:gd name="adj" fmla="val 3750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Травы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">
            <a:extLst>
              <a:ext uri="{FF2B5EF4-FFF2-40B4-BE49-F238E27FC236}">
                <a16:creationId xmlns:a16="http://schemas.microsoft.com/office/drawing/2014/main" id="{90FEE1BC-859B-4E34-AFC4-0719E31EC41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463" name="Picture 8" descr="Безимени-1 копия">
              <a:extLst>
                <a:ext uri="{FF2B5EF4-FFF2-40B4-BE49-F238E27FC236}">
                  <a16:creationId xmlns:a16="http://schemas.microsoft.com/office/drawing/2014/main" id="{D00D71D0-A964-4CE0-8AD3-A06A2065D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9" descr="уголок">
              <a:extLst>
                <a:ext uri="{FF2B5EF4-FFF2-40B4-BE49-F238E27FC236}">
                  <a16:creationId xmlns:a16="http://schemas.microsoft.com/office/drawing/2014/main" id="{5491BC9E-132B-4936-88DF-810DC532C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ext Box 4">
            <a:extLst>
              <a:ext uri="{FF2B5EF4-FFF2-40B4-BE49-F238E27FC236}">
                <a16:creationId xmlns:a16="http://schemas.microsoft.com/office/drawing/2014/main" id="{8342044C-85AD-4328-A583-3983AFFCF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174875"/>
            <a:ext cx="40322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Times New Roman" panose="02020603050405020304" pitchFamily="18" charset="0"/>
              </a:rPr>
              <a:t>Лекарственные растения необхо-димо применять только после со-вета с врачом.</a:t>
            </a:r>
          </a:p>
        </p:txBody>
      </p:sp>
      <p:pic>
        <p:nvPicPr>
          <p:cNvPr id="19460" name="Picture 5" descr="u11472763">
            <a:extLst>
              <a:ext uri="{FF2B5EF4-FFF2-40B4-BE49-F238E27FC236}">
                <a16:creationId xmlns:a16="http://schemas.microsoft.com/office/drawing/2014/main" id="{43366083-ED1A-4E17-817D-AA02782A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938"/>
            <a:ext cx="43338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>
            <a:extLst>
              <a:ext uri="{FF2B5EF4-FFF2-40B4-BE49-F238E27FC236}">
                <a16:creationId xmlns:a16="http://schemas.microsoft.com/office/drawing/2014/main" id="{DE4FF8F3-A01B-4649-B147-F1C5DD058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49275"/>
            <a:ext cx="5616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  <a:latin typeface="Times New Roman" panose="02020603050405020304" pitchFamily="18" charset="0"/>
              </a:rPr>
              <a:t>ЗАПОМНИ!</a:t>
            </a:r>
          </a:p>
        </p:txBody>
      </p:sp>
      <p:sp>
        <p:nvSpPr>
          <p:cNvPr id="19462" name="WordArt 10">
            <a:extLst>
              <a:ext uri="{FF2B5EF4-FFF2-40B4-BE49-F238E27FC236}">
                <a16:creationId xmlns:a16="http://schemas.microsoft.com/office/drawing/2014/main" id="{A21AF14A-FD30-4744-98A2-4FF1737F28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314799">
            <a:off x="5581650" y="3284538"/>
            <a:ext cx="503238" cy="187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8">
            <a:extLst>
              <a:ext uri="{FF2B5EF4-FFF2-40B4-BE49-F238E27FC236}">
                <a16:creationId xmlns:a16="http://schemas.microsoft.com/office/drawing/2014/main" id="{DB4E32FC-ED76-43D0-A19C-31EC584A1AC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487" name="Picture 9" descr="Безимени-1 копия">
              <a:extLst>
                <a:ext uri="{FF2B5EF4-FFF2-40B4-BE49-F238E27FC236}">
                  <a16:creationId xmlns:a16="http://schemas.microsoft.com/office/drawing/2014/main" id="{18F132E7-E787-426A-BCBB-D4EF69150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10" descr="уголок">
              <a:extLst>
                <a:ext uri="{FF2B5EF4-FFF2-40B4-BE49-F238E27FC236}">
                  <a16:creationId xmlns:a16="http://schemas.microsoft.com/office/drawing/2014/main" id="{A5B8B1F7-E312-4076-9C3B-924CFF128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256C4E-2BC0-47D3-B3D9-960AD9907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989138"/>
            <a:ext cx="84280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Чтобы собирать растения, необходимо хорошо их знать.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FB9F3D-CA43-4D2F-AAFF-E16DAE190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3290888"/>
            <a:ext cx="83994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Сбор растений проводится в сухую погоду, лучше в утренние часы.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23E336-1B54-4082-95A9-8CF4812B8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4594225"/>
            <a:ext cx="83994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Нельзя собирать растения вблизи дорог (не ближе 200 м от дороги).</a:t>
            </a:r>
          </a:p>
        </p:txBody>
      </p:sp>
      <p:sp>
        <p:nvSpPr>
          <p:cNvPr id="20486" name="AutoShape 6">
            <a:extLst>
              <a:ext uri="{FF2B5EF4-FFF2-40B4-BE49-F238E27FC236}">
                <a16:creationId xmlns:a16="http://schemas.microsoft.com/office/drawing/2014/main" id="{A3720315-3E7C-42B0-893B-7FDB7D40B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8475"/>
            <a:ext cx="9144000" cy="1201738"/>
          </a:xfrm>
          <a:prstGeom prst="hexagon">
            <a:avLst>
              <a:gd name="adj" fmla="val 28534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Правила сбора </a:t>
            </a:r>
            <a:b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лекарственных растений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">
            <a:extLst>
              <a:ext uri="{FF2B5EF4-FFF2-40B4-BE49-F238E27FC236}">
                <a16:creationId xmlns:a16="http://schemas.microsoft.com/office/drawing/2014/main" id="{48A289BB-6E88-4528-AF86-96B0873F45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1510" name="Picture 8" descr="Безимени-1 копия">
              <a:extLst>
                <a:ext uri="{FF2B5EF4-FFF2-40B4-BE49-F238E27FC236}">
                  <a16:creationId xmlns:a16="http://schemas.microsoft.com/office/drawing/2014/main" id="{E8548E3E-DDC8-49FC-86DB-202F0D46D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9" descr="уголок">
              <a:extLst>
                <a:ext uri="{FF2B5EF4-FFF2-40B4-BE49-F238E27FC236}">
                  <a16:creationId xmlns:a16="http://schemas.microsoft.com/office/drawing/2014/main" id="{CA8D5E9D-F7D6-4CDA-B8CA-EB33B530C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778C2A-8478-43AA-87F9-86B3AD75D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836738"/>
            <a:ext cx="85725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К растениям нужно относиться бе-режно: не топтать, не вырывать с корнем,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не собирать все растения до последнего,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не рвать растения, занесённые в Красную книгу.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F80AA7-4A9A-44B9-8FF0-B19A3F435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538663"/>
            <a:ext cx="85264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Некоторые редкие растения имеют специфический запах. Их нельзя спутать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другими. </a:t>
            </a:r>
          </a:p>
        </p:txBody>
      </p:sp>
      <p:sp>
        <p:nvSpPr>
          <p:cNvPr id="21509" name="AutoShape 6">
            <a:extLst>
              <a:ext uri="{FF2B5EF4-FFF2-40B4-BE49-F238E27FC236}">
                <a16:creationId xmlns:a16="http://schemas.microsoft.com/office/drawing/2014/main" id="{7FB70431-50CF-48AC-B3CA-0A77E576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575"/>
            <a:ext cx="9144000" cy="1201738"/>
          </a:xfrm>
          <a:prstGeom prst="hexagon">
            <a:avLst>
              <a:gd name="adj" fmla="val 28534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Правила сбора </a:t>
            </a:r>
            <a:b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лекарственных растений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>
            <a:extLst>
              <a:ext uri="{FF2B5EF4-FFF2-40B4-BE49-F238E27FC236}">
                <a16:creationId xmlns:a16="http://schemas.microsoft.com/office/drawing/2014/main" id="{528C2B3B-56D9-4DE2-B495-8F4DC9DEE9E4}"/>
              </a:ext>
            </a:extLst>
          </p:cNvPr>
          <p:cNvGrpSpPr>
            <a:grpSpLocks/>
          </p:cNvGrpSpPr>
          <p:nvPr/>
        </p:nvGrpSpPr>
        <p:grpSpPr bwMode="auto">
          <a:xfrm>
            <a:off x="361950" y="981075"/>
            <a:ext cx="8424863" cy="5326063"/>
            <a:chOff x="337" y="709"/>
            <a:chExt cx="5085" cy="2993"/>
          </a:xfrm>
        </p:grpSpPr>
        <p:sp>
          <p:nvSpPr>
            <p:cNvPr id="4107" name="Подзаголовок 4">
              <a:extLst>
                <a:ext uri="{FF2B5EF4-FFF2-40B4-BE49-F238E27FC236}">
                  <a16:creationId xmlns:a16="http://schemas.microsoft.com/office/drawing/2014/main" id="{8217148A-5FBC-434C-ADD4-3628449F53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7" y="709"/>
              <a:ext cx="5085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ru-RU" altLang="ru-RU" sz="3600" b="1">
                  <a:latin typeface="Times New Roman" panose="02020603050405020304" pitchFamily="18" charset="0"/>
                </a:rPr>
                <a:t>Что вы узнали о хвойных растениях — сосне и ели?</a:t>
              </a:r>
            </a:p>
          </p:txBody>
        </p:sp>
        <p:grpSp>
          <p:nvGrpSpPr>
            <p:cNvPr id="4108" name="Group 11">
              <a:extLst>
                <a:ext uri="{FF2B5EF4-FFF2-40B4-BE49-F238E27FC236}">
                  <a16:creationId xmlns:a16="http://schemas.microsoft.com/office/drawing/2014/main" id="{B8A85E9E-CCE9-4FF1-8CA4-6B477E2C44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447"/>
              <a:ext cx="4856" cy="2255"/>
              <a:chOff x="295" y="2795"/>
              <a:chExt cx="4856" cy="2255"/>
            </a:xfrm>
          </p:grpSpPr>
          <p:pic>
            <p:nvPicPr>
              <p:cNvPr id="4109" name="Picture 2">
                <a:extLst>
                  <a:ext uri="{FF2B5EF4-FFF2-40B4-BE49-F238E27FC236}">
                    <a16:creationId xmlns:a16="http://schemas.microsoft.com/office/drawing/2014/main" id="{152849B3-1789-4219-8A11-095EC27D39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2795"/>
                <a:ext cx="1980" cy="22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" name="Picture 3">
                <a:extLst>
                  <a:ext uri="{FF2B5EF4-FFF2-40B4-BE49-F238E27FC236}">
                    <a16:creationId xmlns:a16="http://schemas.microsoft.com/office/drawing/2014/main" id="{C8385EEC-5228-418B-A3D3-FA7C707C70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26" r="20949"/>
              <a:stretch>
                <a:fillRect/>
              </a:stretch>
            </p:blipFill>
            <p:spPr bwMode="auto">
              <a:xfrm>
                <a:off x="3152" y="2795"/>
                <a:ext cx="1999" cy="22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099" name="Подзаголовок 4">
            <a:extLst>
              <a:ext uri="{FF2B5EF4-FFF2-40B4-BE49-F238E27FC236}">
                <a16:creationId xmlns:a16="http://schemas.microsoft.com/office/drawing/2014/main" id="{ACB11AC5-112E-4667-B309-388F6C08A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142875"/>
            <a:ext cx="72009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4000" b="1">
                <a:solidFill>
                  <a:srgbClr val="CC0000"/>
                </a:solidFill>
                <a:latin typeface="Times New Roman" panose="02020603050405020304" pitchFamily="18" charset="0"/>
              </a:rPr>
              <a:t>Проверка домашнего задания</a:t>
            </a:r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88EDBA71-724C-498C-8305-76FCBB16EE3D}"/>
              </a:ext>
            </a:extLst>
          </p:cNvPr>
          <p:cNvSpPr txBox="1">
            <a:spLocks/>
          </p:cNvSpPr>
          <p:nvPr/>
        </p:nvSpPr>
        <p:spPr bwMode="auto">
          <a:xfrm>
            <a:off x="914400" y="2598738"/>
            <a:ext cx="732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3600" b="1">
                <a:latin typeface="Times New Roman" panose="02020603050405020304" pitchFamily="18" charset="0"/>
              </a:rPr>
              <a:t>Какие растения называются дикорастущими?</a:t>
            </a:r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5BEA28A7-314E-4543-8DE5-3CB48763C07D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836613"/>
            <a:ext cx="7561262" cy="5761037"/>
            <a:chOff x="521" y="527"/>
            <a:chExt cx="4763" cy="3629"/>
          </a:xfrm>
        </p:grpSpPr>
        <p:sp>
          <p:nvSpPr>
            <p:cNvPr id="4105" name="Подзаголовок 4">
              <a:extLst>
                <a:ext uri="{FF2B5EF4-FFF2-40B4-BE49-F238E27FC236}">
                  <a16:creationId xmlns:a16="http://schemas.microsoft.com/office/drawing/2014/main" id="{C2FB0497-9494-4AD1-8FB3-869E41BFD6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" y="527"/>
              <a:ext cx="4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ru-RU" altLang="ru-RU" sz="3600" b="1">
                  <a:latin typeface="Times New Roman" panose="02020603050405020304" pitchFamily="18" charset="0"/>
                </a:rPr>
                <a:t>По каким признакам </a:t>
              </a:r>
              <a:br>
                <a:rPr lang="ru-RU" altLang="ru-RU" sz="3600" b="1">
                  <a:latin typeface="Times New Roman" panose="02020603050405020304" pitchFamily="18" charset="0"/>
                </a:rPr>
              </a:br>
              <a:r>
                <a:rPr lang="ru-RU" altLang="ru-RU" sz="3600" b="1">
                  <a:latin typeface="Times New Roman" panose="02020603050405020304" pitchFamily="18" charset="0"/>
                </a:rPr>
                <a:t>можно узнать орешник?</a:t>
              </a:r>
            </a:p>
          </p:txBody>
        </p:sp>
        <p:pic>
          <p:nvPicPr>
            <p:cNvPr id="4106" name="Picture 4">
              <a:extLst>
                <a:ext uri="{FF2B5EF4-FFF2-40B4-BE49-F238E27FC236}">
                  <a16:creationId xmlns:a16="http://schemas.microsoft.com/office/drawing/2014/main" id="{640A74FE-9104-48AA-B993-A1089C590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" y="1434"/>
              <a:ext cx="2260" cy="272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38A947D2-52CB-4F82-8080-D9B0F2935B91}"/>
              </a:ext>
            </a:extLst>
          </p:cNvPr>
          <p:cNvGrpSpPr>
            <a:grpSpLocks/>
          </p:cNvGrpSpPr>
          <p:nvPr/>
        </p:nvGrpSpPr>
        <p:grpSpPr bwMode="auto">
          <a:xfrm>
            <a:off x="1585913" y="904875"/>
            <a:ext cx="5976937" cy="5403850"/>
            <a:chOff x="1428" y="842"/>
            <a:chExt cx="2903" cy="2860"/>
          </a:xfrm>
        </p:grpSpPr>
        <p:pic>
          <p:nvPicPr>
            <p:cNvPr id="4103" name="Picture 3">
              <a:extLst>
                <a:ext uri="{FF2B5EF4-FFF2-40B4-BE49-F238E27FC236}">
                  <a16:creationId xmlns:a16="http://schemas.microsoft.com/office/drawing/2014/main" id="{AF78D075-698B-4217-A994-4EF10D3DD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455"/>
              <a:ext cx="2400" cy="224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4" name="Подзаголовок 4">
              <a:extLst>
                <a:ext uri="{FF2B5EF4-FFF2-40B4-BE49-F238E27FC236}">
                  <a16:creationId xmlns:a16="http://schemas.microsoft.com/office/drawing/2014/main" id="{E8038B72-7431-4739-91F5-373E2DD349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28" y="842"/>
              <a:ext cx="290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ru-RU" altLang="ru-RU" sz="3600" b="1">
                  <a:latin typeface="Times New Roman" panose="02020603050405020304" pitchFamily="18" charset="0"/>
                </a:rPr>
                <a:t>Что вы узнали о липе?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5">
            <a:extLst>
              <a:ext uri="{FF2B5EF4-FFF2-40B4-BE49-F238E27FC236}">
                <a16:creationId xmlns:a16="http://schemas.microsoft.com/office/drawing/2014/main" id="{70482AF5-3632-42A8-9089-22BE2EA3A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700213"/>
            <a:ext cx="7715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Для того, чтобы растения не исчезли из нашей жизни, каждому человеку необходимо научиться бережно отно-ситься к миру растений.</a:t>
            </a:r>
          </a:p>
        </p:txBody>
      </p:sp>
      <p:sp>
        <p:nvSpPr>
          <p:cNvPr id="22531" name="AutoShape 6">
            <a:extLst>
              <a:ext uri="{FF2B5EF4-FFF2-40B4-BE49-F238E27FC236}">
                <a16:creationId xmlns:a16="http://schemas.microsoft.com/office/drawing/2014/main" id="{1D87D515-6771-4433-9475-988DF5507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575"/>
            <a:ext cx="9144000" cy="1201738"/>
          </a:xfrm>
          <a:prstGeom prst="hexagon">
            <a:avLst>
              <a:gd name="adj" fmla="val 28534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Охрана </a:t>
            </a:r>
            <a:b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лекарственных растений</a:t>
            </a:r>
          </a:p>
        </p:txBody>
      </p:sp>
      <p:pic>
        <p:nvPicPr>
          <p:cNvPr id="22532" name="Picture 7" descr="u13933316">
            <a:extLst>
              <a:ext uri="{FF2B5EF4-FFF2-40B4-BE49-F238E27FC236}">
                <a16:creationId xmlns:a16="http://schemas.microsoft.com/office/drawing/2014/main" id="{2875012F-83D0-4783-93CC-0E2717D2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38513"/>
            <a:ext cx="4762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CAFCCE5-D479-47BE-A4B8-79A591E35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12750"/>
            <a:ext cx="5008562" cy="4478338"/>
          </a:xfrm>
          <a:prstGeom prst="rect">
            <a:avLst/>
          </a:prstGeom>
          <a:solidFill>
            <a:srgbClr val="CCFFCC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 зарослях лесных,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Где всё для сердца мило,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Где чистым воздухом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Так сладостно дышать,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Есть в травах и цветах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Целительная сила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умеющих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Их тайну разгадать.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(Р. Рождественский.)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4EBB08-20A6-47DB-894F-6DF7A8BA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8" y="5516563"/>
            <a:ext cx="7385050" cy="842962"/>
          </a:xfrm>
          <a:prstGeom prst="rect">
            <a:avLst/>
          </a:prstGeom>
          <a:solidFill>
            <a:srgbClr val="CCFFCC">
              <a:alpha val="54901"/>
            </a:srgbClr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растения</a:t>
            </a:r>
            <a:endParaRPr lang="ru-RU" altLang="ru-RU" sz="4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977F27-0E7E-47AA-A3FE-5606F439F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1500"/>
            <a:ext cx="54006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Times New Roman" panose="02020603050405020304" pitchFamily="18" charset="0"/>
              </a:rPr>
              <a:t>Какие лекарственные растения вам известны?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A16AED-6EA3-472E-A0AD-53129373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349500"/>
            <a:ext cx="63373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</a:rPr>
              <a:t>Лекарственные вещества об-разуются в разных частях рас-тений: у липы — в цветках </a:t>
            </a:r>
            <a:br>
              <a:rPr lang="ru-RU" altLang="ru-RU" sz="3600">
                <a:latin typeface="Times New Roman" panose="02020603050405020304" pitchFamily="18" charset="0"/>
              </a:rPr>
            </a:br>
            <a:r>
              <a:rPr lang="ru-RU" altLang="ru-RU" sz="3600">
                <a:latin typeface="Times New Roman" panose="02020603050405020304" pitchFamily="18" charset="0"/>
              </a:rPr>
              <a:t>и почках, у малины — в яго-дах и листьях, у конского щавеля — в корнях.</a:t>
            </a:r>
          </a:p>
        </p:txBody>
      </p:sp>
      <p:pic>
        <p:nvPicPr>
          <p:cNvPr id="20484" name="Picture 4" descr="липа цветы">
            <a:extLst>
              <a:ext uri="{FF2B5EF4-FFF2-40B4-BE49-F238E27FC236}">
                <a16:creationId xmlns:a16="http://schemas.microsoft.com/office/drawing/2014/main" id="{E2F5631E-9796-484E-AF6B-D8BC43991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7623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малина">
            <a:extLst>
              <a:ext uri="{FF2B5EF4-FFF2-40B4-BE49-F238E27FC236}">
                <a16:creationId xmlns:a16="http://schemas.microsoft.com/office/drawing/2014/main" id="{7C35B8FF-BE43-4513-8FDC-14697ACB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4206875"/>
            <a:ext cx="2916237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FDFCA6-F2CF-4D3B-AC96-45ADEB468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373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200" b="1">
                <a:latin typeface="Times New Roman" panose="02020603050405020304" pitchFamily="18" charset="0"/>
              </a:rPr>
              <a:t>Какое самое древнее лекарство?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4729A80-6155-43D4-8F21-6B4F91A3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/>
          <a:stretch>
            <a:fillRect/>
          </a:stretch>
        </p:blipFill>
        <p:spPr bwMode="auto">
          <a:xfrm>
            <a:off x="1428750" y="908050"/>
            <a:ext cx="6238875" cy="46974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F7F4EC1-404D-41AD-9334-E067CE16D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63" y="5805488"/>
            <a:ext cx="2789237" cy="792162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Касторка</a:t>
            </a:r>
          </a:p>
        </p:txBody>
      </p:sp>
      <p:sp>
        <p:nvSpPr>
          <p:cNvPr id="7173" name="AutoShape 6">
            <a:extLst>
              <a:ext uri="{FF2B5EF4-FFF2-40B4-BE49-F238E27FC236}">
                <a16:creationId xmlns:a16="http://schemas.microsoft.com/office/drawing/2014/main" id="{29057B44-CCD3-4293-A42B-D79410F6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914400"/>
          </a:xfrm>
          <a:prstGeom prst="hexagon">
            <a:avLst>
              <a:gd name="adj" fmla="val 3750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500" b="1">
                <a:solidFill>
                  <a:srgbClr val="CC3300"/>
                </a:solidFill>
                <a:latin typeface="Times New Roman" panose="02020603050405020304" pitchFamily="18" charset="0"/>
              </a:rPr>
              <a:t>Рубрика «Это интересно»</a:t>
            </a:r>
          </a:p>
        </p:txBody>
      </p:sp>
      <p:pic>
        <p:nvPicPr>
          <p:cNvPr id="21514" name="Рисунок 2" descr="впрос.gif">
            <a:extLst>
              <a:ext uri="{FF2B5EF4-FFF2-40B4-BE49-F238E27FC236}">
                <a16:creationId xmlns:a16="http://schemas.microsoft.com/office/drawing/2014/main" id="{E78D02F2-A714-47D8-BCEB-B654014D8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196975"/>
            <a:ext cx="32035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6BC710-9900-42DD-8609-9CC91B2FB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557338"/>
            <a:ext cx="81438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✔</a:t>
            </a:r>
            <a:r>
              <a:rPr lang="ru-RU" altLang="ru-RU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Её дают</a:t>
            </a:r>
            <a:r>
              <a:rPr lang="ru-RU" altLang="ru-RU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пить больным, когда засорится желудок. Настойку касторки можно исполь-зовать как слабительное (принимать внутрь).</a:t>
            </a:r>
          </a:p>
          <a:p>
            <a:pPr algn="just" eaLnBrk="1" hangingPunct="1"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✔</a:t>
            </a:r>
            <a:r>
              <a:rPr lang="ru-RU" altLang="ru-RU">
                <a:latin typeface="Times New Roman" panose="02020603050405020304" pitchFamily="18" charset="0"/>
              </a:rPr>
              <a:t> Можно л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ечить ожоги, ссадины, язвы, порезы, мозоли и бородавки (необходимо втирать в повреждённые места).</a:t>
            </a:r>
          </a:p>
          <a:p>
            <a:pPr algn="just" eaLnBrk="1" hangingPunct="1"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✔</a:t>
            </a:r>
            <a:r>
              <a:rPr lang="ru-RU" altLang="ru-RU">
                <a:latin typeface="Times New Roman" panose="02020603050405020304" pitchFamily="18" charset="0"/>
              </a:rPr>
              <a:t> Можно л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ечить кашель и простуду (нужно растирать грудь подогретой касторкой).</a:t>
            </a:r>
          </a:p>
        </p:txBody>
      </p:sp>
      <p:sp>
        <p:nvSpPr>
          <p:cNvPr id="8195" name="AutoShape 6">
            <a:extLst>
              <a:ext uri="{FF2B5EF4-FFF2-40B4-BE49-F238E27FC236}">
                <a16:creationId xmlns:a16="http://schemas.microsoft.com/office/drawing/2014/main" id="{D9B5BD41-4E1E-4660-AD86-9F30371CA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8475"/>
            <a:ext cx="9144000" cy="914400"/>
          </a:xfrm>
          <a:prstGeom prst="hexagon">
            <a:avLst>
              <a:gd name="adj" fmla="val 3750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CC3300"/>
                </a:solidFill>
                <a:latin typeface="Times New Roman" panose="02020603050405020304" pitchFamily="18" charset="0"/>
              </a:rPr>
              <a:t>Что можно лечить касторкой?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137[1]">
            <a:extLst>
              <a:ext uri="{FF2B5EF4-FFF2-40B4-BE49-F238E27FC236}">
                <a16:creationId xmlns:a16="http://schemas.microsoft.com/office/drawing/2014/main" id="{DB4BC6DB-5BF6-4972-B9F2-525D0A6A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5">
            <a:extLst>
              <a:ext uri="{FF2B5EF4-FFF2-40B4-BE49-F238E27FC236}">
                <a16:creationId xmlns:a16="http://schemas.microsoft.com/office/drawing/2014/main" id="{5708247F-4FB9-4F07-BBBE-6A8DF6780B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350" y="-387350"/>
            <a:ext cx="6481763" cy="1773238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az-Cyrl-AZ" sz="2800" b="1" kern="10" normalizeH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omic Sans MS" panose="030F0702030302020204" pitchFamily="66" charset="0"/>
              </a:rPr>
              <a:t>Гимнастика для глаз</a:t>
            </a:r>
            <a:endParaRPr lang="en-US" sz="2800" b="1" kern="10" normalizeH="1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7527" name="Picture 7" descr="bird84">
            <a:extLst>
              <a:ext uri="{FF2B5EF4-FFF2-40B4-BE49-F238E27FC236}">
                <a16:creationId xmlns:a16="http://schemas.microsoft.com/office/drawing/2014/main" id="{CBA949F4-3396-4201-868E-7DCEDB1F3E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23034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095 Птичка.mp3">
            <a:hlinkClick r:id="" action="ppaction://media"/>
            <a:extLst>
              <a:ext uri="{FF2B5EF4-FFF2-40B4-BE49-F238E27FC236}">
                <a16:creationId xmlns:a16="http://schemas.microsoft.com/office/drawing/2014/main" id="{A56F1D16-AF6E-4D0F-9BC3-871522B4ED4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095 Птичка.mp3">
            <a:hlinkClick r:id="" action="ppaction://media"/>
            <a:extLst>
              <a:ext uri="{FF2B5EF4-FFF2-40B4-BE49-F238E27FC236}">
                <a16:creationId xmlns:a16="http://schemas.microsoft.com/office/drawing/2014/main" id="{265EA1C0-B76F-4B6A-B144-BF597364DC2E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08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192" fill="hold"/>
                                        <p:tgtEl>
                                          <p:spTgt spid="3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31976 C 0.21371 -0.31976 0.37864 -0.15283 0.37864 0.05226 C 0.37864 0.25781 0.21371 0.42567 0.01198 0.42567 C -0.18993 0.42567 -0.35382 0.25781 -0.35382 0.05226 C -0.35382 -0.15283 -0.18993 -0.31976 0.01198 -0.31976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7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6192"/>
                            </p:stCondLst>
                            <p:childTnLst>
                              <p:par>
                                <p:cTn id="13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30936 C 0.22205 -0.30936 0.38646 -0.14289 0.38646 0.06289 C 0.38646 0.26844 0.22205 0.43631 0.0198 0.43631 C -0.18211 0.43631 -0.34583 0.26844 -0.34583 0.06289 C -0.34583 -0.14289 -0.18211 -0.30936 0.0198 -0.30936 Z " pathEditMode="relative" rAng="0" ptsTypes="fffff">
                                      <p:cBhvr>
                                        <p:cTn id="14" dur="5000" spd="-100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7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1192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4259 L 0.01979 -0.3093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36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6192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31976 L 0.01632 0.425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7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1192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69942E-6 L 0.37813 -0.3750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8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3192"/>
                            </p:stCondLst>
                            <p:childTnLst>
                              <p:par>
                                <p:cTn id="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50867E-6 L 0.38993 -0.3304 " pathEditMode="relative" rAng="0" ptsTypes="AA">
                                      <p:cBhvr>
                                        <p:cTn id="26" dur="2000" spd="-100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-16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5192"/>
                            </p:stCondLst>
                            <p:childTnLst>
                              <p:par>
                                <p:cTn id="28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95 0.24531 L -0.37795 -0.04856 C -0.37795 -0.18035 -0.20017 -0.34197 -0.05503 -0.34197 L 0.26789 -0.34197 " pathEditMode="relative" rAng="0" ptsTypes="FfFF">
                                      <p:cBhvr>
                                        <p:cTn id="29" dur="2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-29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528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5">
            <a:extLst>
              <a:ext uri="{FF2B5EF4-FFF2-40B4-BE49-F238E27FC236}">
                <a16:creationId xmlns:a16="http://schemas.microsoft.com/office/drawing/2014/main" id="{D903498C-E0DD-4CA4-B73B-26CF0C65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76250"/>
            <a:ext cx="784860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названий у этого растения.  Большинство из них подчеркивает привер-женность его к дорогам: попутник, при-дорожник, припутник, путики, путник, три-путник...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Как лекарство подорожник использу-ется с древнейших времен. 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с давних пор применяют листья растения, учитывая его раноза-живляющие, противовоспалительные и от-харкивающие свойства.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0B46A48-25BB-4C6B-8420-64A0D03A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0" y="5876925"/>
            <a:ext cx="3578225" cy="693738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Подорожник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8B6F2E-B85D-480C-9BEC-CC560D8E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03213"/>
            <a:ext cx="4073525" cy="54308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8">
            <a:extLst>
              <a:ext uri="{FF2B5EF4-FFF2-40B4-BE49-F238E27FC236}">
                <a16:creationId xmlns:a16="http://schemas.microsoft.com/office/drawing/2014/main" id="{91BBBF8C-D06A-43F6-BA1E-E597C5C1FA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270" name="Picture 9" descr="Безимени-1 копия">
              <a:extLst>
                <a:ext uri="{FF2B5EF4-FFF2-40B4-BE49-F238E27FC236}">
                  <a16:creationId xmlns:a16="http://schemas.microsoft.com/office/drawing/2014/main" id="{CF6EE9CB-AA5D-409B-9EC5-D0FE11C2B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"/>
              <a:ext cx="5328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10" descr="уголок">
              <a:extLst>
                <a:ext uri="{FF2B5EF4-FFF2-40B4-BE49-F238E27FC236}">
                  <a16:creationId xmlns:a16="http://schemas.microsoft.com/office/drawing/2014/main" id="{E799AC98-FB74-41F8-8D97-116128BE5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2" b="19095"/>
            <a:stretch>
              <a:fillRect/>
            </a:stretch>
          </p:blipFill>
          <p:spPr bwMode="auto">
            <a:xfrm>
              <a:off x="1111" y="0"/>
              <a:ext cx="4649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Прямоугольник 15">
            <a:extLst>
              <a:ext uri="{FF2B5EF4-FFF2-40B4-BE49-F238E27FC236}">
                <a16:creationId xmlns:a16="http://schemas.microsoft.com/office/drawing/2014/main" id="{AD2ECD49-E269-48C3-9B11-94C9F9013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81075"/>
            <a:ext cx="84963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Какому растению принадлежат следующие признаки?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ru-RU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Упругие овальные листья с прочными, словно капроновыми, жилками, цветки мелкие, собраны в узкий колосок на верхушке стебля.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5C186D1-8733-4BFD-8F8D-A822E5D73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320675"/>
            <a:ext cx="7026275" cy="52689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D7FD339-37F9-47B8-A7D3-A392E8144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5759450"/>
            <a:ext cx="4381500" cy="693738"/>
          </a:xfrm>
          <a:prstGeom prst="rect">
            <a:avLst/>
          </a:prstGeom>
          <a:solidFill>
            <a:srgbClr val="CCFFCC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Тысячелистник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494</Words>
  <Application>Microsoft Office PowerPoint</Application>
  <PresentationFormat>Экран (4:3)</PresentationFormat>
  <Paragraphs>75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Лекарственные растения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Лекарственные растения. Части растений. </dc:title>
  <dc:creator>use</dc:creator>
  <cp:lastModifiedBy>Неизвестный пользователь</cp:lastModifiedBy>
  <cp:revision>98</cp:revision>
  <dcterms:created xsi:type="dcterms:W3CDTF">2010-12-08T19:57:36Z</dcterms:created>
  <dcterms:modified xsi:type="dcterms:W3CDTF">2021-05-19T20:06:35Z</dcterms:modified>
</cp:coreProperties>
</file>