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1%D1%82%D1%80%D0%BE%D0%B6%D1%81%D0%BA%D0%B8%D0%B9,_%D0%92%D0%B0%D1%81%D0%B8%D0%BB%D0%B8%D0%B9_%D0%A4%D0%B5%D0%B4%D0%BE%D1%80%D0%BE%D0%B2%D0%B8%D1%87" TargetMode="External"/><Relationship Id="rId13" Type="http://schemas.openxmlformats.org/officeDocument/2006/relationships/hyperlink" Target="https://ru.wikipedia.org/wiki/%D0%92%D0%BE%D0%BB%D1%8B%D0%BD%D1%8C" TargetMode="External"/><Relationship Id="rId3" Type="http://schemas.openxmlformats.org/officeDocument/2006/relationships/hyperlink" Target="https://azbyka.ru/days/assets/img/saints/503/p1aqe7lks511u01oqvmbv1u401mvs3.png" TargetMode="External"/><Relationship Id="rId7" Type="http://schemas.openxmlformats.org/officeDocument/2006/relationships/hyperlink" Target="https://ru.wikipedia.org/wiki/%D0%9E%D1%81%D1%82%D1%80%D0%BE%D0%B6%D1%81%D0%BA%D0%B8%D0%B9,_%D0%94%D0%B0%D0%BD%D0%B8%D0%BB%D0%BE_%D0%92%D0%B0%D1%81%D0%B8%D0%BB%D1%8C%D0%B5%D0%B2%D0%B8%D1%87" TargetMode="External"/><Relationship Id="rId12" Type="http://schemas.openxmlformats.org/officeDocument/2006/relationships/hyperlink" Target="https://ru.wikipedia.org/wiki/139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1%D1%82%D1%80%D0%BE%D0%B6%D1%81%D0%BA%D0%B8%D0%B5" TargetMode="External"/><Relationship Id="rId11" Type="http://schemas.openxmlformats.org/officeDocument/2006/relationships/hyperlink" Target="https://ru.wikipedia.org/wiki/1386" TargetMode="External"/><Relationship Id="rId5" Type="http://schemas.openxmlformats.org/officeDocument/2006/relationships/hyperlink" Target="https://ru.wikipedia.org/wiki/1446" TargetMode="External"/><Relationship Id="rId15" Type="http://schemas.openxmlformats.org/officeDocument/2006/relationships/hyperlink" Target="https://ru.wikipedia.org/wiki/1410_%D0%B3%D0%BE%D0%B4" TargetMode="External"/><Relationship Id="rId10" Type="http://schemas.openxmlformats.org/officeDocument/2006/relationships/hyperlink" Target="https://ru.wikipedia.org/wiki/%D0%92%D0%BB%D0%B0%D0%B4%D0%B8%D0%BC%D0%B8%D1%80_%D0%A1%D0%B2%D1%8F%D1%82%D0%BE%D1%81%D0%BB%D0%B0%D0%B2%D0%B8%D1%87" TargetMode="External"/><Relationship Id="rId4" Type="http://schemas.openxmlformats.org/officeDocument/2006/relationships/hyperlink" Target="https://ru.wikipedia.org/wiki/1360" TargetMode="External"/><Relationship Id="rId9" Type="http://schemas.openxmlformats.org/officeDocument/2006/relationships/hyperlink" Target="https://ru.wikipedia.org/wiki/%D0%A0%D1%8E%D1%80%D0%B8%D0%BA" TargetMode="External"/><Relationship Id="rId14" Type="http://schemas.openxmlformats.org/officeDocument/2006/relationships/hyperlink" Target="https://ru.wikipedia.org/wiki/%D0%93%D1%80%D1%8E%D0%BD%D0%B2%D0%B0%D0%BB%D1%8C%D0%B4%D1%81%D0%BA%D0%B0%D1%8F_%D0%B1%D0%B8%D1%82%D0%B2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4%D1%87%D0%B0%D1%88%D0%B8%D0%B9" TargetMode="External"/><Relationship Id="rId13" Type="http://schemas.openxmlformats.org/officeDocument/2006/relationships/hyperlink" Target="https://ru.wikipedia.org/wiki/%D0%91%D1%80%D0%B5%D1%81%D1%82%D1%81%D0%BA%D0%B0%D1%8F_%D1%83%D0%BD%D0%B8%D1%8F" TargetMode="External"/><Relationship Id="rId3" Type="http://schemas.openxmlformats.org/officeDocument/2006/relationships/hyperlink" Target="https://ru.wikipedia.org/wiki/1_%D0%BC%D0%B0%D1%8F" TargetMode="External"/><Relationship Id="rId7" Type="http://schemas.openxmlformats.org/officeDocument/2006/relationships/hyperlink" Target="https://ru.wikipedia.org/wiki/%D0%9F%D0%BE%D0%BB%D1%8C%D1%81%D0%BA%D0%B8%D0%B9_%D1%8F%D0%B7%D1%8B%D0%BA" TargetMode="External"/><Relationship Id="rId12" Type="http://schemas.openxmlformats.org/officeDocument/2006/relationships/hyperlink" Target="https://ru.wikipedia.org/wiki/1596_%D0%B3%D0%BE%D0%B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612" TargetMode="External"/><Relationship Id="rId11" Type="http://schemas.openxmlformats.org/officeDocument/2006/relationships/hyperlink" Target="https://ru.wikipedia.org/wiki/%D0%A0%D0%B5%D1%87%D1%8C_%D0%9F%D0%BE%D1%81%D0%BF%D0%BE%D0%BB%D0%B8%D1%82%D0%B0%D1%8F" TargetMode="External"/><Relationship Id="rId5" Type="http://schemas.openxmlformats.org/officeDocument/2006/relationships/hyperlink" Target="https://ru.wikipedia.org/wiki/19_%D0%BC%D0%B0%D1%80%D1%82%D0%B0" TargetMode="External"/><Relationship Id="rId10" Type="http://schemas.openxmlformats.org/officeDocument/2006/relationships/hyperlink" Target="https://ru.wikipedia.org/wiki/%D0%9E%D0%BB%D0%B5%D0%BB%D1%8C%D0%BA%D0%BE%D0%B2%D0%B8%D1%87%D0%B8-%D0%A1%D0%BB%D1%83%D1%86%D0%BA%D0%B8%D0%B5" TargetMode="External"/><Relationship Id="rId4" Type="http://schemas.openxmlformats.org/officeDocument/2006/relationships/hyperlink" Target="https://ru.wikipedia.org/wiki/1585" TargetMode="External"/><Relationship Id="rId9" Type="http://schemas.openxmlformats.org/officeDocument/2006/relationships/hyperlink" Target="https://ru.wikipedia.org/wiki/%D0%A0%D0%B0%D0%B4%D0%B7%D0%B8%D0%B2%D0%B8%D0%BB%D0%BB,_%D0%AF%D0%BD%D1%83%D1%88_(%D0%BA%D0%B0%D1%88%D1%82%D0%B5%D0%BB%D1%8F%D0%BD)" TargetMode="External"/><Relationship Id="rId14" Type="http://schemas.openxmlformats.org/officeDocument/2006/relationships/hyperlink" Target="https://ru.wikipedia.org/wiki/%D0%A1%D0%BB%D1%83%D1%86%D0%B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104" TargetMode="External"/><Relationship Id="rId13" Type="http://schemas.openxmlformats.org/officeDocument/2006/relationships/hyperlink" Target="https://ru.wikipedia.org/wiki/%D0%95%D0%B2%D1%84%D1%80%D0%BE%D1%81%D0%B8%D0%BD%D0%B8%D1%8F_%D0%9F%D0%BE%D0%BB%D0%BE%D1%86%D0%BA%D0%B0%D1%8F#cite_note-6" TargetMode="External"/><Relationship Id="rId18" Type="http://schemas.openxmlformats.org/officeDocument/2006/relationships/hyperlink" Target="https://ru.wikipedia.org/wiki/%D0%92%D1%81%D0%B5%D1%81%D0%BB%D0%B0%D0%B2_%D0%91%D1%80%D1%8F%D1%87%D0%B8%D1%81%D0%BB%D0%B0%D0%B2%D0%B8%D1%87" TargetMode="External"/><Relationship Id="rId26" Type="http://schemas.openxmlformats.org/officeDocument/2006/relationships/hyperlink" Target="https://ru.wikipedia.org/wiki/%D0%9F%D0%B0%D0%BB%D0%BE%D0%BC%D0%BD%D0%B8%D1%87%D0%B5%D1%81%D1%82%D0%B2%D0%BE" TargetMode="External"/><Relationship Id="rId3" Type="http://schemas.openxmlformats.org/officeDocument/2006/relationships/hyperlink" Target="https://azbyka.ru/days/p-tip-svjatosti" TargetMode="External"/><Relationship Id="rId21" Type="http://schemas.openxmlformats.org/officeDocument/2006/relationships/hyperlink" Target="https://ru.wikipedia.org/wiki/%D0%A1%D0%BA%D1%80%D0%B8%D0%BF%D1%82%D0%BE%D1%80%D0%B8%D0%B9" TargetMode="External"/><Relationship Id="rId7" Type="http://schemas.openxmlformats.org/officeDocument/2006/relationships/hyperlink" Target="https://ru.wikipedia.org/wiki/%D0%95%D0%B2%D1%84%D1%80%D0%BE%D1%81%D0%B8%D0%BD%D0%B8%D1%8F_%D0%9F%D0%BE%D0%BB%D0%BE%D1%86%D0%BA%D0%B0%D1%8F#cite_note-3" TargetMode="External"/><Relationship Id="rId12" Type="http://schemas.openxmlformats.org/officeDocument/2006/relationships/hyperlink" Target="https://ru.wikipedia.org/wiki/1173" TargetMode="External"/><Relationship Id="rId17" Type="http://schemas.openxmlformats.org/officeDocument/2006/relationships/hyperlink" Target="https://ru.wikipedia.org/wiki/%D0%A1%D0%B2%D1%8F%D1%82%D0%BE%D1%81%D0%BB%D0%B0%D0%B2_%D0%92%D1%81%D0%B5%D1%81%D0%BB%D0%B0%D0%B2%D0%B8%D1%87" TargetMode="External"/><Relationship Id="rId25" Type="http://schemas.openxmlformats.org/officeDocument/2006/relationships/hyperlink" Target="https://ru.wikipedia.org/wiki/%D0%A2%D0%BE%D1%80%D0%BE%D0%BF%D0%B5%D1%86%D0%BA%D0%B0%D1%8F_%D0%B8%D0%BA%D0%BE%D0%BD%D0%B0_%D0%91%D0%BE%D0%B6%D0%B8%D0%B5%D0%B9_%D0%9C%D0%B0%D1%82%D0%B5%D1%80%D0%B8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ru.wikipedia.org/wiki/%D0%92%D0%B8%D1%82%D0%B5%D0%B1%D1%81%D0%BA%D0%BE%D0%B5_%D0%BA%D0%BD%D1%8F%D0%B6%D0%B5%D1%81%D1%82%D0%B2%D0%BE" TargetMode="External"/><Relationship Id="rId20" Type="http://schemas.openxmlformats.org/officeDocument/2006/relationships/hyperlink" Target="https://ru.wikipedia.org/wiki/%D0%A1%D0%BE%D1%84%D0%B8%D0%B9%D1%81%D0%BA%D0%B8%D0%B9_%D1%81%D0%BE%D0%B1%D0%BE%D1%80_(%D0%9F%D0%BE%D0%BB%D0%BE%D1%86%D0%BA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100" TargetMode="External"/><Relationship Id="rId11" Type="http://schemas.openxmlformats.org/officeDocument/2006/relationships/hyperlink" Target="https://ru.wikipedia.org/wiki/%D0%95%D0%B2%D1%84%D1%80%D0%BE%D1%81%D0%B8%D0%BD%D0%B8%D1%8F_%D0%9F%D0%BE%D0%BB%D0%BE%D1%86%D0%BA%D0%B0%D1%8F#cite_note-5" TargetMode="External"/><Relationship Id="rId24" Type="http://schemas.openxmlformats.org/officeDocument/2006/relationships/hyperlink" Target="https://ru.wikipedia.org/wiki/%D0%9A%D1%80%D0%B5%D1%81%D1%82_%D0%95%D0%B2%D1%84%D1%80%D0%BE%D1%81%D0%B8%D0%BD%D0%B8%D0%B8_%D0%9F%D0%BE%D0%BB%D0%BE%D1%86%D0%BA%D0%BE%D0%B9" TargetMode="External"/><Relationship Id="rId5" Type="http://schemas.openxmlformats.org/officeDocument/2006/relationships/hyperlink" Target="https://ru.wikipedia.org/wiki/%D0%95%D0%B2%D1%84%D1%80%D0%BE%D1%81%D0%B8%D0%BD%D0%B8%D1%8F_%D0%9F%D0%BE%D0%BB%D0%BE%D1%86%D0%BA%D0%B0%D1%8F#cite_note-_25dea73a1a29be68-2" TargetMode="External"/><Relationship Id="rId15" Type="http://schemas.openxmlformats.org/officeDocument/2006/relationships/hyperlink" Target="https://ru.wikipedia.org/wiki/%D0%98%D0%B5%D1%80%D1%83%D1%81%D0%B0%D0%BB%D0%B8%D0%BC" TargetMode="External"/><Relationship Id="rId23" Type="http://schemas.openxmlformats.org/officeDocument/2006/relationships/hyperlink" Target="https://ru.wikipedia.org/wiki/%D0%9B%D0%B0%D0%B7%D0%B0%D1%80%D1%8C_%D0%91%D0%BE%D0%B3%D1%88%D0%B0" TargetMode="External"/><Relationship Id="rId10" Type="http://schemas.openxmlformats.org/officeDocument/2006/relationships/hyperlink" Target="https://ru.wikipedia.org/wiki/%D0%95%D0%B2%D1%84%D1%80%D0%BE%D1%81%D0%B8%D0%BD%D0%B8%D1%8F_%D0%9F%D0%BE%D0%BB%D0%BE%D1%86%D0%BA%D0%B0%D1%8F#cite_note-_25de9d3a1a29ad65-4" TargetMode="External"/><Relationship Id="rId19" Type="http://schemas.openxmlformats.org/officeDocument/2006/relationships/hyperlink" Target="https://ru.wikipedia.org/wiki/%D0%9F%D0%BE%D0%BB%D0%BE%D1%86%D0%BA%D0%BE%D0%B5_%D0%BA%D0%BD%D1%8F%D0%B6%D0%B5%D1%81%D1%82%D0%B2%D0%BE" TargetMode="External"/><Relationship Id="rId4" Type="http://schemas.openxmlformats.org/officeDocument/2006/relationships/hyperlink" Target="https://azbyka.ru/days/p-san" TargetMode="External"/><Relationship Id="rId9" Type="http://schemas.openxmlformats.org/officeDocument/2006/relationships/hyperlink" Target="https://ru.wikipedia.org/wiki/1167" TargetMode="External"/><Relationship Id="rId14" Type="http://schemas.openxmlformats.org/officeDocument/2006/relationships/hyperlink" Target="https://ru.wikipedia.org/wiki/%D0%95%D0%B2%D1%84%D1%80%D0%BE%D1%81%D0%B8%D0%BD%D0%B8%D1%8F_%D0%9F%D0%BE%D0%BB%D0%BE%D1%86%D0%BA%D0%B0%D1%8F#cite_note-7" TargetMode="External"/><Relationship Id="rId22" Type="http://schemas.openxmlformats.org/officeDocument/2006/relationships/hyperlink" Target="https://ru.wikipedia.org/wiki/%D0%9F%D0%BE%D0%BB%D0%BE%D1%86%D0%B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1%D1%82%D1%80%D0%B8%D0%B6%D0%B5%D0%BD%D0%B8%D0%B5" TargetMode="External"/><Relationship Id="rId3" Type="http://schemas.openxmlformats.org/officeDocument/2006/relationships/hyperlink" Target="https://azbyka.ru/days/p-tip-svjatosti" TargetMode="External"/><Relationship Id="rId7" Type="http://schemas.openxmlformats.org/officeDocument/2006/relationships/hyperlink" Target="https://ru.wikipedia.org/wiki/1161_%D0%B3%D0%BE%D0%B4" TargetMode="External"/><Relationship Id="rId12" Type="http://schemas.openxmlformats.org/officeDocument/2006/relationships/hyperlink" Target="https://ru.wikipedia.org/wiki/%D0%9A%D0%B8%D1%80%D0%B8%D0%BB%D0%BB_%D0%A2%D1%83%D1%80%D0%BE%D0%B2%D1%81%D0%BA%D0%B8%D0%B9#cite_note-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1%80%D0%B0%D1%81%D0%BD%D0%BE%D1%80%D0%B5%D1%87%D0%B8%D0%B5" TargetMode="External"/><Relationship Id="rId11" Type="http://schemas.openxmlformats.org/officeDocument/2006/relationships/hyperlink" Target="https://ru.wikipedia.org/wiki/%D0%A1%D1%82%D0%BE%D0%BB%D0%BF%D0%BD%D0%B8%D0%BA" TargetMode="External"/><Relationship Id="rId5" Type="http://schemas.openxmlformats.org/officeDocument/2006/relationships/hyperlink" Target="https://ru.wikipedia.org/wiki/%D0%A2%D1%83%D1%80%D0%BE%D0%B2" TargetMode="External"/><Relationship Id="rId10" Type="http://schemas.openxmlformats.org/officeDocument/2006/relationships/hyperlink" Target="https://ru.wikipedia.org/wiki/%D0%97%D0%B0%D1%82%D0%B2%D0%BE%D1%80%D0%BD%D0%B8%D0%BA%D0%B8" TargetMode="External"/><Relationship Id="rId4" Type="http://schemas.openxmlformats.org/officeDocument/2006/relationships/hyperlink" Target="https://azbyka.ru/days/p-san" TargetMode="External"/><Relationship Id="rId9" Type="http://schemas.openxmlformats.org/officeDocument/2006/relationships/hyperlink" Target="https://ru.wikipedia.org/w/index.php?title=%D0%91%D0%BE%D1%80%D0%B8%D1%81%D0%BE%D0%B3%D0%BB%D0%B5%D0%B1%D1%81%D0%BA%D0%B8%D0%B9_%D0%BC%D0%BE%D0%BD%D0%B0%D1%81%D1%82%D1%8B%D1%80%D1%8C_(%D0%A2%D1%83%D1%80%D0%BE%D0%B2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sgazeta.by/people/svjatye-belarusi/prepodobnyj-elisej-lavrishevskij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url?sa=i&amp;url=http%3A%2F%2Flesgazeta.by%2Fpeople%2Fsvjatye-belarusi%2Fprepodobnyj-elisej-lavrishevskij&amp;psig=AOvVaw00SSSYii6CewZW0Qpxh5rp&amp;ust=1600096055771000&amp;source=images&amp;cd=vfe&amp;ved=0CAkQjhxqFwoTCICQjr-05usCFQAAAAAdAAAAAB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816" y="1600200"/>
            <a:ext cx="8915399" cy="226278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/>
            <a:r>
              <a:rPr lang="ru-RU" sz="6000" b="1" dirty="0" smtClean="0">
                <a:solidFill>
                  <a:srgbClr val="FF0000"/>
                </a:solidFill>
              </a:rPr>
              <a:t>Белорусские святые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31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8" y="1958455"/>
            <a:ext cx="4722126" cy="48995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886" y="1127739"/>
            <a:ext cx="6428096" cy="707886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D8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hlinkClick r:id="rId3"/>
              </a:rPr>
              <a:t>Преподобный </a:t>
            </a:r>
            <a:r>
              <a:rPr lang="ru-RU" sz="2000" b="1" dirty="0" err="1">
                <a:solidFill>
                  <a:srgbClr val="CD8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hlinkClick r:id="rId3"/>
              </a:rPr>
              <a:t>Фео́дор</a:t>
            </a:r>
            <a:r>
              <a:rPr lang="ru-RU" sz="2000" b="1" dirty="0">
                <a:solidFill>
                  <a:srgbClr val="CD8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hlinkClick r:id="rId3"/>
              </a:rPr>
              <a:t> Васильевич </a:t>
            </a:r>
            <a:r>
              <a:rPr lang="ru-RU" sz="2000" b="1" dirty="0" smtClean="0">
                <a:solidFill>
                  <a:srgbClr val="CD8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hlinkClick r:id="rId3"/>
              </a:rPr>
              <a:t>Острожский,</a:t>
            </a:r>
          </a:p>
          <a:p>
            <a:pPr algn="just"/>
            <a:r>
              <a:rPr lang="ru-RU" sz="2000" b="1" dirty="0" smtClean="0">
                <a:solidFill>
                  <a:srgbClr val="CD8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hlinkClick r:id="rId3"/>
              </a:rPr>
              <a:t> Печерский, князь, инок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0634" y="543301"/>
            <a:ext cx="59913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Данилович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князь Острожский (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360"/>
              </a:rPr>
              <a:t>1360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446"/>
              </a:rPr>
              <a:t>1446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князь из рода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Острожские"/>
              </a:rPr>
              <a:t>Острожских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со своим отцом 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Острожский, Данило Васильевич"/>
              </a:rPr>
              <a:t>Данилом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Острожский, Данило Васильевич"/>
              </a:rPr>
              <a:t> Васильевичем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родоначальником династии. Православный святой. Его сын —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Острожский, Василий Федорович"/>
              </a:rPr>
              <a:t>Василий Федорович, князь 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Острожский, Василий Федорович"/>
              </a:rPr>
              <a:t>острожский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Потомок князя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Рюрик"/>
              </a:rPr>
              <a:t>Рюрика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князя </a:t>
            </a:r>
            <a:r>
              <a:rPr lang="ru-RU" u="sng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Владимира Великого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Луцкий воевода, староста (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1386"/>
              </a:rPr>
              <a:t>1386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tooltip="1392"/>
              </a:rPr>
              <a:t>1392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Особенно почитаемый на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tooltip="Волынь"/>
              </a:rPr>
              <a:t>Волыни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имя князя упоминается в 1386 году, когда в качестве его владений были утверждены Острожский, а потом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Заславский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Корецкий округа.</a:t>
            </a:r>
          </a:p>
          <a:p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Заложил основу для дальнейшего процветания своего рода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собственным отрядом принимал участие 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 tooltip="Грюнвальдская битва"/>
              </a:rPr>
              <a:t>Грюнвальдской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Грюнвальдская битва"/>
              </a:rPr>
              <a:t> битве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1410 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своей жизни (по одним данным — около 1441, по другим — около 1440 года), князь Федор Острожский оставил все свои мирские дела и постригся в монахи Киево-Печерского монастыря под именем Феодосия. Жил в Дальней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Феодосиевой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пещере, где и упокоился, окончив свой век.</a:t>
            </a:r>
            <a:endParaRPr lang="ru-R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91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бор Белорусских святых | София Слуцкая | Ик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0" y="1796883"/>
            <a:ext cx="36480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739" y="1279057"/>
            <a:ext cx="4869859" cy="400110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Праведная София, княгиня Слуцкая 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8443" y="6975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София Юрьевна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Олелькович-Радзивилл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1 мая"/>
              </a:rPr>
              <a:t>1 мая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1585"/>
              </a:rPr>
              <a:t>1585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19 марта"/>
              </a:rPr>
              <a:t>19 марта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1612"/>
              </a:rPr>
              <a:t>1612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7" tooltip="Польский язык"/>
              </a:rPr>
              <a:t>польск.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Zofia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 z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Olelkowiczów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Radziwiłłowa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 —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княгиня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слуцкая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копыльская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жена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8" tooltip="Подчаший"/>
              </a:rPr>
              <a:t>подчашего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литовского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9" tooltip="Радзивилл, Януш (каштелян)"/>
              </a:rPr>
              <a:t>Януша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9" tooltip="Радзивилл, Януш (каштелян)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9" tooltip="Радзивилл, Януш (каштелян)"/>
              </a:rPr>
              <a:t>Радзивилла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последняя представительница княжеского рода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Олельковичи-Слуцкие"/>
              </a:rPr>
              <a:t>Олельковичей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0" tooltip="Олельковичи-Слуцкие"/>
              </a:rPr>
              <a:t>-Слуцких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0800000" flipV="1">
            <a:off x="5688315" y="2715391"/>
            <a:ext cx="6389953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ru-RU" dirty="0" smtClean="0"/>
              <a:t>Княгиня </a:t>
            </a:r>
            <a:r>
              <a:rPr lang="ru-RU" dirty="0"/>
              <a:t>активно занималась церковными делами на благо православной церкви: в </a:t>
            </a:r>
            <a:r>
              <a:rPr lang="ru-RU" dirty="0">
                <a:hlinkClick r:id="rId11" tooltip="Речь Посполитая"/>
              </a:rPr>
              <a:t>Речи </a:t>
            </a:r>
            <a:r>
              <a:rPr lang="ru-RU" dirty="0" err="1">
                <a:hlinkClick r:id="rId11" tooltip="Речь Посполитая"/>
              </a:rPr>
              <a:t>Посполитой</a:t>
            </a:r>
            <a:r>
              <a:rPr lang="ru-RU" dirty="0"/>
              <a:t> с </a:t>
            </a:r>
            <a:r>
              <a:rPr lang="ru-RU" dirty="0">
                <a:hlinkClick r:id="rId12" tooltip="1596 год"/>
              </a:rPr>
              <a:t>1596 года</a:t>
            </a:r>
            <a:r>
              <a:rPr lang="ru-RU" dirty="0"/>
              <a:t> была объявлена </a:t>
            </a:r>
            <a:r>
              <a:rPr lang="ru-RU" dirty="0">
                <a:hlinkClick r:id="rId13" tooltip="Брестская уния"/>
              </a:rPr>
              <a:t>церковная уния с Римом</a:t>
            </a:r>
            <a:r>
              <a:rPr lang="ru-RU" dirty="0"/>
              <a:t>. В это время ей принадлежал город </a:t>
            </a:r>
            <a:r>
              <a:rPr lang="ru-RU" dirty="0">
                <a:hlinkClick r:id="rId14" tooltip="Слуцк"/>
              </a:rPr>
              <a:t>Слуцк</a:t>
            </a:r>
            <a:r>
              <a:rPr lang="ru-RU" dirty="0"/>
              <a:t>, и княгиня встала на защиту народа и православных святынь. Жители города смогли сплотиться под сенью своих святынь в </a:t>
            </a:r>
            <a:r>
              <a:rPr lang="ru-RU" i="1" dirty="0" err="1"/>
              <a:t>Слуцкое</a:t>
            </a:r>
            <a:r>
              <a:rPr lang="ru-RU" i="1" dirty="0"/>
              <a:t> Преображенское Братство</a:t>
            </a:r>
            <a:r>
              <a:rPr lang="ru-RU" dirty="0"/>
              <a:t> с целью защиты православия. Вдобавок, Софья убедила своего кальвиниста-мужа выхлопотать у короля Польши грамоту, которая запрещала принуждать её подданных к смене вероисповедания. (</a:t>
            </a:r>
            <a:r>
              <a:rPr lang="ru-RU" dirty="0" err="1"/>
              <a:t>Януш</a:t>
            </a:r>
            <a:r>
              <a:rPr lang="ru-RU" dirty="0"/>
              <a:t> подтвердил эти права Слуцка и после того, как Софья скончалась,).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02122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00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коны, рисунки - Святой Евфросинии - Духовно-просветительский центр ГУО СШ  №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"/>
          <a:stretch/>
        </p:blipFill>
        <p:spPr bwMode="auto">
          <a:xfrm>
            <a:off x="791571" y="1909254"/>
            <a:ext cx="4135272" cy="48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194" y="578976"/>
            <a:ext cx="9676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1F3F4"/>
                </a:solidFill>
                <a:latin typeface="Roboto"/>
              </a:rPr>
              <a:t/>
            </a:r>
            <a:br>
              <a:rPr lang="ru-RU" dirty="0">
                <a:solidFill>
                  <a:srgbClr val="F1F3F4"/>
                </a:solidFill>
                <a:latin typeface="Roboto"/>
              </a:rPr>
            </a:br>
            <a:endParaRPr lang="ru-RU" dirty="0">
              <a:solidFill>
                <a:srgbClr val="F1F3F4"/>
              </a:solidFill>
              <a:latin typeface="Roboto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Преподобная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Евфроси́ния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Полоцкая,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игумения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 smtClean="0">
                <a:solidFill>
                  <a:srgbClr val="F1F3F4"/>
                </a:solidFill>
                <a:latin typeface="Roboto"/>
              </a:rPr>
              <a:t>Святая </a:t>
            </a:r>
            <a:r>
              <a:rPr lang="ru-RU" u="sng" dirty="0" err="1" smtClean="0">
                <a:solidFill>
                  <a:srgbClr val="F1F3F4"/>
                </a:solidFill>
                <a:latin typeface="Roboto"/>
              </a:rPr>
              <a:t>Евфрос</a:t>
            </a:r>
            <a:endParaRPr lang="ru-RU" b="0" i="0" dirty="0"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4974" y="363915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Евфроси́ния</a:t>
            </a:r>
            <a:r>
              <a:rPr lang="ru-RU" sz="16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По́лоцкая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(также встречается форма </a:t>
            </a:r>
            <a:r>
              <a:rPr lang="ru-RU" sz="1600" b="1" dirty="0">
                <a:solidFill>
                  <a:srgbClr val="202122"/>
                </a:solidFill>
                <a:latin typeface="Arial" panose="020B0604020202020204" pitchFamily="34" charset="0"/>
              </a:rPr>
              <a:t>Ефросинья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вероятное крестное имя </a:t>
            </a:r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Евпраксия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или </a:t>
            </a:r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Параскева</a:t>
            </a:r>
            <a:r>
              <a:rPr lang="ru-RU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[2]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мирское имя — </a:t>
            </a:r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Предсла́ва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Предисла́ва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) </a:t>
            </a:r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Святосла́вна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; между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6" tooltip="1100"/>
              </a:rPr>
              <a:t>1100</a:t>
            </a:r>
            <a:r>
              <a:rPr lang="ru-RU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7"/>
              </a:rPr>
              <a:t>[3]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и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8" tooltip="1104"/>
              </a:rPr>
              <a:t>1104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— между 23 мая или 25 мая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9" tooltip="1167"/>
              </a:rPr>
              <a:t>1167</a:t>
            </a:r>
            <a:r>
              <a:rPr lang="ru-RU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10"/>
              </a:rPr>
              <a:t>[4]</a:t>
            </a:r>
            <a:r>
              <a:rPr lang="ru-RU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11"/>
              </a:rPr>
              <a:t>[5]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и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12" tooltip="1173"/>
              </a:rPr>
              <a:t>1173</a:t>
            </a:r>
            <a:r>
              <a:rPr lang="ru-RU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13"/>
              </a:rPr>
              <a:t>[6]</a:t>
            </a:r>
            <a:r>
              <a:rPr lang="ru-RU" sz="1600" baseline="30000" dirty="0">
                <a:solidFill>
                  <a:srgbClr val="0B0080"/>
                </a:solidFill>
                <a:latin typeface="Arial" panose="020B0604020202020204" pitchFamily="34" charset="0"/>
                <a:hlinkClick r:id="rId14"/>
              </a:rPr>
              <a:t>[7]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15" tooltip="Иерусалим"/>
              </a:rPr>
              <a:t>Иерусалим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) — дочь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16" tooltip="Витебское княжество"/>
              </a:rPr>
              <a:t>витебского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князя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17" tooltip="Святослав Всеславич"/>
              </a:rPr>
              <a:t>Святослава </a:t>
            </a:r>
            <a:r>
              <a:rPr lang="ru-RU" sz="1600" dirty="0" err="1">
                <a:solidFill>
                  <a:srgbClr val="0B0080"/>
                </a:solidFill>
                <a:latin typeface="Arial" panose="020B0604020202020204" pitchFamily="34" charset="0"/>
                <a:hlinkClick r:id="rId17" tooltip="Святослав Всеславич"/>
              </a:rPr>
              <a:t>Всеславича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внучка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18" tooltip="Всеслав Брячиславич"/>
              </a:rPr>
              <a:t>Всеслава </a:t>
            </a:r>
            <a:r>
              <a:rPr lang="ru-RU" sz="1600" dirty="0" err="1">
                <a:solidFill>
                  <a:srgbClr val="0B0080"/>
                </a:solidFill>
                <a:latin typeface="Arial" panose="020B0604020202020204" pitchFamily="34" charset="0"/>
                <a:hlinkClick r:id="rId18" tooltip="Всеслав Брячиславич"/>
              </a:rPr>
              <a:t>Брячиславича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инокиня и просветительница периода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19" tooltip="Полоцкое княжество"/>
              </a:rPr>
              <a:t>Полоцкого княжества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После достижения совершеннолетия (12 лет) она отказалась от династического брака и ушла в монастырь. После поселилась в келье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20" tooltip="Софийский собор (Полоцк)"/>
              </a:rPr>
              <a:t>полоцкого Софийского собора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где в храмовом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21" tooltip="Скрипторий"/>
              </a:rPr>
              <a:t>скриптории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переписывала, а возможно, и переводила книги, вела активную миротворческую и просветительскую деятельность. Построила на свои средства две церкви в </a:t>
            </a:r>
            <a:r>
              <a:rPr lang="ru-RU" sz="1400" dirty="0">
                <a:solidFill>
                  <a:srgbClr val="0B0080"/>
                </a:solidFill>
                <a:latin typeface="Arial" panose="020B0604020202020204" pitchFamily="34" charset="0"/>
                <a:hlinkClick r:id="rId22" tooltip="Полоцк"/>
              </a:rPr>
              <a:t>Полоцке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основала под Полоцком женский и мужской монастыри, ставшие центром просвещения в Полоцком княжестве (работали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учильни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библиотеки, скрипторий, богадельня, вероятно, иконописная и ювелирная мастерские). По её заказу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23" tooltip="Лазарь Богша"/>
              </a:rPr>
              <a:t>Лазарь </a:t>
            </a:r>
            <a:r>
              <a:rPr lang="ru-RU" sz="1600" dirty="0" err="1">
                <a:solidFill>
                  <a:srgbClr val="0B0080"/>
                </a:solidFill>
                <a:latin typeface="Arial" panose="020B0604020202020204" pitchFamily="34" charset="0"/>
                <a:hlinkClick r:id="rId23" tooltip="Лазарь Богша"/>
              </a:rPr>
              <a:t>Богша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сделал крест, известный как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24" tooltip="Крест Евфросинии Полоцкой"/>
              </a:rPr>
              <a:t>крест Евфросинии Полоцкой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. Мужскому монастырю подарила замечательное произведение византийского искусства — икону «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25" tooltip="Торопецкая икона Божией Матери"/>
              </a:rPr>
              <a:t>Богоматерь Одигитрия Эфесская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». В 1167 году умерла в Иерусалиме, совершая туда </a:t>
            </a:r>
            <a:r>
              <a:rPr lang="ru-RU" sz="1600" dirty="0">
                <a:solidFill>
                  <a:srgbClr val="0B0080"/>
                </a:solidFill>
                <a:latin typeface="Arial" panose="020B0604020202020204" pitchFamily="34" charset="0"/>
                <a:hlinkClick r:id="rId26" tooltip="Паломничество"/>
              </a:rPr>
              <a:t>паломничество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и была похоронена в монастыре Святого Феодосия.</a:t>
            </a:r>
            <a:endParaRPr lang="ru-RU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40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ятитель Кирилл, епископ Ту́р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82" y="1498411"/>
            <a:ext cx="4047723" cy="53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2186" y="1129079"/>
            <a:ext cx="466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C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  <a:hlinkClick r:id="rId3"/>
              </a:rPr>
              <a:t>Святитель</a:t>
            </a:r>
            <a:r>
              <a:rPr lang="ru-RU" b="1" dirty="0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</a:rPr>
              <a:t> Кирилл</a:t>
            </a:r>
            <a:r>
              <a:rPr lang="ru-RU" b="1" dirty="0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</a:rPr>
              <a:t> </a:t>
            </a:r>
            <a:r>
              <a:rPr lang="ru-RU" b="1" dirty="0">
                <a:solidFill>
                  <a:srgbClr val="E7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  <a:hlinkClick r:id="rId4"/>
              </a:rPr>
              <a:t>епископ</a:t>
            </a:r>
            <a:r>
              <a:rPr lang="ru-RU" b="1" dirty="0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</a:rPr>
              <a:t> </a:t>
            </a:r>
            <a:r>
              <a:rPr lang="ru-RU" b="1" dirty="0" err="1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</a:rPr>
              <a:t>Ту</a:t>
            </a:r>
            <a:r>
              <a:rPr lang="ru-RU" b="1" dirty="0" err="1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́</a:t>
            </a:r>
            <a:r>
              <a:rPr lang="ru-RU" b="1" dirty="0" err="1">
                <a:solidFill>
                  <a:srgbClr val="C2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ale"/>
              </a:rPr>
              <a:t>ровский</a:t>
            </a:r>
            <a:endParaRPr lang="ru-RU" b="1" i="0" dirty="0">
              <a:solidFill>
                <a:srgbClr val="C248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ral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7591" y="167756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«Сей блаженный Кирилл родился и вырос в городе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Туров"/>
              </a:rPr>
              <a:t>Турове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Сын состоятельных родителей, он не любил, однако же, богатства и тленной славы сего мира; но прежде всего старался постигнуть учение Божественных книг и достиг совершенного их познания». Получил хорошее домашнее воспитание, позднее постигал высшие науки и искусства от греческих учителей. Искусно владел образным народным и старославянским языками, глубоко знал византийскую культуру, особенно поэзию 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асноречие"/>
              </a:rPr>
              <a:t>красноречие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стал послушником одного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туровских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монастырей. 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1161 год"/>
              </a:rPr>
              <a:t>1161 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принял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острижение"/>
              </a:rPr>
              <a:t>постриг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Борисоглебский монастырь (Туров) (страница отсутствует)"/>
              </a:rPr>
              <a:t>Борисоглебском монастыре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чего, как пишет автор его жития,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стремясь к большему подвигу, он ушёл в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Затворники"/>
              </a:rPr>
              <a:t>затвор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Столпник"/>
              </a:rPr>
              <a:t>столп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[2]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прожил там некоторое время, работая в посте и молитвах, написал здесь многие Писании божественные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Кирилл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первым известным на Руси «столпником» (закрылся в монастырской келье, чтобы полностью предаться размышлениям и молитвам). Там он не только созерцал мир Божий и молился: в затвор молодой послушник перенёс богатую по тем временам библиотеку и написал там свои первые произведения.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69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подобный Елисей Лаврише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1840132"/>
            <a:ext cx="38957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9976" y="1002058"/>
            <a:ext cx="602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1F3F4"/>
              </a:solidFill>
              <a:latin typeface="Roboto"/>
              <a:hlinkClick r:id="rId3"/>
            </a:endParaRPr>
          </a:p>
          <a:p>
            <a:r>
              <a:rPr lang="ru-RU" b="1" u="sng" dirty="0">
                <a:solidFill>
                  <a:srgbClr val="F1F3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hlinkClick r:id="rId4" tooltip="Преподобный Елисей Лавришевский"/>
              </a:rPr>
              <a:t>Преподобный Елисей </a:t>
            </a:r>
            <a:r>
              <a:rPr lang="ru-RU" b="1" u="sng" dirty="0" err="1">
                <a:solidFill>
                  <a:srgbClr val="F1F3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hlinkClick r:id="rId4" tooltip="Преподобный Елисей Лавришевский"/>
              </a:rPr>
              <a:t>Лавришевский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157" y="17510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 времена князья убивали друг друга и многие сами погибали от рук слуг-изменников или нанятых убийц. Именно в эти кровавые времена настоятель Елисей был убит своим питомцем, бесноватым юношей-слугой. Произошло это в ночь на 23 октября, около 1250 года. Вот, собственно, и всё, что известно о жизни св. Елисея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Лавришевского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убийства св. Елисея его мощи промыслом Божиим были прославлены чудотворениями и помогали большей частью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страждующим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беснования. Даже бесноватый юноша-слуга исцелился, прикоснувшись к мощам святого Елисея.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1505 года крымские татары совершили очередной набег на земли современной Беларуси. Враги, опустошив многие поселения, в том числе и окрестности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Новогрудка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приблизились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Лавришевскому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монастырю. Казалось, никто и ничто не остановит кочевников, жаждущих наживы. Но Господь явил чудо через угодника Елисея: татарам показалось, что монастырский двор заполнен отборной конницей, готовой ринуться в бой, и враг в ужасе бросился бежать.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237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220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Century Gothic</vt:lpstr>
      <vt:lpstr>Helvetica Neue</vt:lpstr>
      <vt:lpstr>Kurale</vt:lpstr>
      <vt:lpstr>Roboto</vt:lpstr>
      <vt:lpstr>Times New Roman</vt:lpstr>
      <vt:lpstr>Wingdings 3</vt:lpstr>
      <vt:lpstr>Легкий дым</vt:lpstr>
      <vt:lpstr>Белорусские святые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Белорусские святые</dc:title>
  <dc:creator>User</dc:creator>
  <cp:lastModifiedBy>User</cp:lastModifiedBy>
  <cp:revision>21</cp:revision>
  <dcterms:created xsi:type="dcterms:W3CDTF">2020-09-13T14:35:42Z</dcterms:created>
  <dcterms:modified xsi:type="dcterms:W3CDTF">2020-09-13T15:57:48Z</dcterms:modified>
</cp:coreProperties>
</file>